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64" r:id="rId1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2007_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koecher\Desktop\Current%20Projects\Triennial\CIP%20Energy%20Saving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9047619047622"/>
          <c:y val="0.24413145539906109"/>
          <c:w val="0.54761904761904789"/>
          <c:h val="0.5938967136150238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/>
            </a:solidFill>
            <a:ln w="13992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2"/>
              </a:solidFill>
              <a:ln w="27983">
                <a:noFill/>
              </a:ln>
            </c:spPr>
          </c:dPt>
          <c:dPt>
            <c:idx val="1"/>
            <c:bubble3D val="0"/>
            <c:spPr>
              <a:solidFill>
                <a:schemeClr val="folHlink"/>
              </a:solidFill>
              <a:ln w="27983">
                <a:noFill/>
              </a:ln>
            </c:spPr>
          </c:dPt>
          <c:dPt>
            <c:idx val="2"/>
            <c:bubble3D val="0"/>
            <c:spPr>
              <a:solidFill>
                <a:schemeClr val="accent1"/>
              </a:solidFill>
              <a:ln w="27983">
                <a:noFill/>
              </a:ln>
            </c:spPr>
          </c:dPt>
          <c:dPt>
            <c:idx val="3"/>
            <c:bubble3D val="0"/>
            <c:spPr>
              <a:solidFill>
                <a:schemeClr val="hlink"/>
              </a:solidFill>
              <a:ln w="27983">
                <a:noFill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27983">
                <a:noFill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27983">
                <a:noFill/>
              </a:ln>
            </c:spPr>
          </c:dPt>
          <c:dLbls>
            <c:dLbl>
              <c:idx val="0"/>
              <c:layout>
                <c:manualLayout>
                  <c:x val="-4.1732695716700366E-2"/>
                  <c:y val="2.2166388179476155E-2"/>
                </c:manualLayout>
              </c:layout>
              <c:tx>
                <c:rich>
                  <a:bodyPr/>
                  <a:lstStyle/>
                  <a:p>
                    <a:pPr>
                      <a:defRPr sz="1322" b="0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Industrial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43%</a:t>
                    </a:r>
                    <a:endParaRPr lang="en-US" dirty="0"/>
                  </a:p>
                </c:rich>
              </c:tx>
              <c:numFmt formatCode="0%" sourceLinked="0"/>
              <c:spPr>
                <a:noFill/>
                <a:ln w="27983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7599180100107675E-2"/>
                  <c:y val="4.50779733961492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2363235354742961E-2"/>
                  <c:y val="6.3566610596670486E-3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/>
                      <a:t>Commercial
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7606166078358846E-4"/>
                  <c:y val="5.555071317461830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Other </a:t>
                    </a:r>
                    <a:r>
                      <a:rPr lang="en-US" dirty="0"/>
                      <a:t>Power Suppliers
</a:t>
                    </a:r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3496880536291831E-2"/>
                  <c:y val="1.61196902236998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3135244398591079E-2"/>
                  <c:y val="-2.64912358720781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solidFill>
                <a:srgbClr val="FFFFFF"/>
              </a:solidFill>
              <a:ln w="27983">
                <a:noFill/>
              </a:ln>
            </c:spPr>
            <c:txPr>
              <a:bodyPr/>
              <a:lstStyle/>
              <a:p>
                <a:pPr>
                  <a:defRPr sz="1322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Industrial</c:v>
                </c:pt>
                <c:pt idx="1">
                  <c:v>Residential</c:v>
                </c:pt>
                <c:pt idx="2">
                  <c:v>Commercial</c:v>
                </c:pt>
                <c:pt idx="3">
                  <c:v>Other Power Suppliers</c:v>
                </c:pt>
                <c:pt idx="4">
                  <c:v>Municipals</c:v>
                </c:pt>
                <c:pt idx="5">
                  <c:v>Other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0.46</c:v>
                </c:pt>
                <c:pt idx="1">
                  <c:v>0.12000000000000002</c:v>
                </c:pt>
                <c:pt idx="2">
                  <c:v>0.13</c:v>
                </c:pt>
                <c:pt idx="3">
                  <c:v>9.0000000000000038E-2</c:v>
                </c:pt>
                <c:pt idx="4">
                  <c:v>7.0000000000000034E-2</c:v>
                </c:pt>
                <c:pt idx="5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20"/>
      </c:pieChart>
      <c:spPr>
        <a:noFill/>
        <a:ln w="2798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2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5359565807327"/>
          <c:y val="0.1710843373493976"/>
          <c:w val="0.61189622451039771"/>
          <c:h val="0.665060240963855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'CIP Energy Savings'!$A$3:$B$3</c:f>
              <c:strCache>
                <c:ptCount val="1"/>
                <c:pt idx="0">
                  <c:v>Energy Partners - Low Income</c:v>
                </c:pt>
              </c:strCache>
            </c:strRef>
          </c:tx>
          <c:spPr>
            <a:solidFill>
              <a:srgbClr val="0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'CIP Energy Savings'!$C$2:$L$2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
 (Projected)*</c:v>
                </c:pt>
              </c:strCache>
            </c:strRef>
          </c:cat>
          <c:val>
            <c:numRef>
              <c:f>'CIP Energy Savings'!$C$3:$L$3</c:f>
              <c:numCache>
                <c:formatCode>_(* #,##0_);_(* \(#,##0\);_(* "-"??_);_(@_)</c:formatCode>
                <c:ptCount val="10"/>
                <c:pt idx="0">
                  <c:v>1335177</c:v>
                </c:pt>
                <c:pt idx="1">
                  <c:v>1944946</c:v>
                </c:pt>
                <c:pt idx="2">
                  <c:v>1779380</c:v>
                </c:pt>
                <c:pt idx="3">
                  <c:v>1482430</c:v>
                </c:pt>
                <c:pt idx="4">
                  <c:v>2146944</c:v>
                </c:pt>
                <c:pt idx="5">
                  <c:v>2182191</c:v>
                </c:pt>
                <c:pt idx="6">
                  <c:v>1794054</c:v>
                </c:pt>
                <c:pt idx="7">
                  <c:v>1078901</c:v>
                </c:pt>
                <c:pt idx="8">
                  <c:v>1135192</c:v>
                </c:pt>
                <c:pt idx="9">
                  <c:v>1241408.9853036613</c:v>
                </c:pt>
              </c:numCache>
            </c:numRef>
          </c:val>
        </c:ser>
        <c:ser>
          <c:idx val="1"/>
          <c:order val="1"/>
          <c:tx>
            <c:strRef>
              <c:f>'CIP Energy Savings'!$A$4:$B$4</c:f>
              <c:strCache>
                <c:ptCount val="1"/>
                <c:pt idx="0">
                  <c:v>Triple E Plus</c:v>
                </c:pt>
              </c:strCache>
            </c:strRef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'CIP Energy Savings'!$C$2:$L$2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
 (Projected)*</c:v>
                </c:pt>
              </c:strCache>
            </c:strRef>
          </c:cat>
          <c:val>
            <c:numRef>
              <c:f>'CIP Energy Savings'!$C$4:$L$4</c:f>
              <c:numCache>
                <c:formatCode>_(* #,##0_);_(* \(#,##0\);_(* "-"??_);_(@_)</c:formatCode>
                <c:ptCount val="10"/>
                <c:pt idx="0">
                  <c:v>5805428</c:v>
                </c:pt>
                <c:pt idx="1">
                  <c:v>7085950</c:v>
                </c:pt>
                <c:pt idx="2">
                  <c:v>7300901</c:v>
                </c:pt>
                <c:pt idx="3">
                  <c:v>7997520</c:v>
                </c:pt>
                <c:pt idx="4">
                  <c:v>9331026</c:v>
                </c:pt>
                <c:pt idx="5">
                  <c:v>11940742</c:v>
                </c:pt>
                <c:pt idx="6">
                  <c:v>13857599</c:v>
                </c:pt>
                <c:pt idx="7">
                  <c:v>11271211</c:v>
                </c:pt>
                <c:pt idx="8">
                  <c:v>11798633</c:v>
                </c:pt>
                <c:pt idx="9">
                  <c:v>10851655.148262026</c:v>
                </c:pt>
              </c:numCache>
            </c:numRef>
          </c:val>
        </c:ser>
        <c:ser>
          <c:idx val="2"/>
          <c:order val="2"/>
          <c:tx>
            <c:strRef>
              <c:f>'CIP Energy Savings'!$A$5:$B$5</c:f>
              <c:strCache>
                <c:ptCount val="1"/>
                <c:pt idx="0">
                  <c:v>PowerGrant</c:v>
                </c:pt>
              </c:strCache>
            </c:strRef>
          </c:tx>
          <c:spPr>
            <a:solidFill>
              <a:srgbClr val="8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'CIP Energy Savings'!$C$2:$L$2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
 (Projected)*</c:v>
                </c:pt>
              </c:strCache>
            </c:strRef>
          </c:cat>
          <c:val>
            <c:numRef>
              <c:f>'CIP Energy Savings'!$C$5:$L$5</c:f>
              <c:numCache>
                <c:formatCode>_(* #,##0_);_(* \(#,##0\);_(* "-"??_);_(@_)</c:formatCode>
                <c:ptCount val="10"/>
                <c:pt idx="0">
                  <c:v>29452492</c:v>
                </c:pt>
                <c:pt idx="1">
                  <c:v>31570329</c:v>
                </c:pt>
                <c:pt idx="2">
                  <c:v>36860657</c:v>
                </c:pt>
                <c:pt idx="3">
                  <c:v>34688064</c:v>
                </c:pt>
                <c:pt idx="4">
                  <c:v>37367312</c:v>
                </c:pt>
                <c:pt idx="5">
                  <c:v>38774798</c:v>
                </c:pt>
                <c:pt idx="6">
                  <c:v>44851568</c:v>
                </c:pt>
                <c:pt idx="7">
                  <c:v>56741310</c:v>
                </c:pt>
                <c:pt idx="8">
                  <c:v>50225371</c:v>
                </c:pt>
                <c:pt idx="9">
                  <c:v>63741977.202241451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158720"/>
        <c:axId val="104181760"/>
      </c:barChart>
      <c:lineChart>
        <c:grouping val="standard"/>
        <c:varyColors val="0"/>
        <c:ser>
          <c:idx val="3"/>
          <c:order val="3"/>
          <c:tx>
            <c:strRef>
              <c:f>'CIP Energy Savings'!$A$7</c:f>
              <c:strCache>
                <c:ptCount val="1"/>
                <c:pt idx="0">
                  <c:v>Percent of Savings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'CIP Energy Savings'!$C$2:$L$2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
 (Projected)*</c:v>
                </c:pt>
              </c:strCache>
            </c:strRef>
          </c:cat>
          <c:val>
            <c:numRef>
              <c:f>'CIP Energy Savings'!$C$7:$L$7</c:f>
              <c:numCache>
                <c:formatCode>0.0%</c:formatCode>
                <c:ptCount val="10"/>
                <c:pt idx="0">
                  <c:v>1.2E-2</c:v>
                </c:pt>
                <c:pt idx="1">
                  <c:v>1.2999999999999999E-2</c:v>
                </c:pt>
                <c:pt idx="2">
                  <c:v>1.4999999999999999E-2</c:v>
                </c:pt>
                <c:pt idx="3">
                  <c:v>1.4E-2</c:v>
                </c:pt>
                <c:pt idx="4">
                  <c:v>1.4999999999999999E-2</c:v>
                </c:pt>
                <c:pt idx="5">
                  <c:v>1.6E-2</c:v>
                </c:pt>
                <c:pt idx="6">
                  <c:v>1.7999999999999999E-2</c:v>
                </c:pt>
                <c:pt idx="7">
                  <c:v>2.109066060347858E-2</c:v>
                </c:pt>
                <c:pt idx="8">
                  <c:v>2.0567353672202471E-2</c:v>
                </c:pt>
                <c:pt idx="9">
                  <c:v>2.4695154699240301E-2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183680"/>
        <c:axId val="104185216"/>
      </c:lineChart>
      <c:catAx>
        <c:axId val="104158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38670287367925166"/>
              <c:y val="0.8887506097136087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181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41817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kWh savings</a:t>
                </a:r>
                <a:r>
                  <a:rPr lang="en-US" baseline="0"/>
                  <a:t> </a:t>
                </a:r>
                <a:r>
                  <a:rPr lang="en-US"/>
                  <a:t>(busbar)</a:t>
                </a:r>
              </a:p>
            </c:rich>
          </c:tx>
          <c:layout>
            <c:manualLayout>
              <c:xMode val="edge"/>
              <c:yMode val="edge"/>
              <c:x val="1.5224577697018642E-2"/>
              <c:y val="0.37361484681671431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_);_(* \(#,##0\);_(* &quot;-&quot;??_);_(@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158720"/>
        <c:crosses val="autoZero"/>
        <c:crossBetween val="between"/>
      </c:valAx>
      <c:catAx>
        <c:axId val="10418368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04185216"/>
        <c:crosses val="max"/>
        <c:auto val="1"/>
        <c:lblAlgn val="ctr"/>
        <c:lblOffset val="100"/>
        <c:noMultiLvlLbl val="0"/>
      </c:catAx>
      <c:valAx>
        <c:axId val="104185216"/>
        <c:scaling>
          <c:orientation val="minMax"/>
          <c:max val="2.5000000000000005E-2"/>
        </c:scaling>
        <c:delete val="0"/>
        <c:axPos val="r"/>
        <c:numFmt formatCode="0.0%" sourceLinked="1"/>
        <c:majorTickMark val="out"/>
        <c:minorTickMark val="none"/>
        <c:tickLblPos val="nextTo"/>
        <c:crossAx val="104183680"/>
        <c:crosses val="max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2.4075697544176409E-2"/>
          <c:y val="0.93761698891059753"/>
          <c:w val="0.86082027195993216"/>
          <c:h val="4.772025178268644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0.05236</cdr:x>
      <cdr:y>0.02874</cdr:y>
    </cdr:from>
    <cdr:to>
      <cdr:x>0.94764</cdr:x>
      <cdr:y>0.21398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254000" y="128588"/>
          <a:ext cx="4343400" cy="828675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BD42C83-D89D-427F-83B8-F91F3901341F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7BF8AA7-DDE1-4225-A196-0FD6AE845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8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F8AA7-DDE1-4225-A196-0FD6AE84556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27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38540A-96F3-46DB-A3C6-CB64758F0BF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49E897-88A0-49DC-8999-3C230B3E01B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96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7925" fontAlgn="base">
              <a:spcBef>
                <a:spcPct val="0"/>
              </a:spcBef>
              <a:spcAft>
                <a:spcPct val="0"/>
              </a:spcAft>
            </a:pPr>
            <a:fld id="{A5359A46-ED24-4299-BBC0-D81274394297}" type="slidenum">
              <a:rPr lang="en-US" smtClean="0">
                <a:latin typeface="Arial" charset="0"/>
                <a:cs typeface="Arial" charset="0"/>
              </a:rPr>
              <a:pPr defTabSz="927925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956694" y="8818249"/>
            <a:ext cx="3026729" cy="4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7" tIns="46468" rIns="92937" bIns="46468" anchor="b"/>
          <a:lstStyle/>
          <a:p>
            <a:pPr algn="r" defTabSz="929599"/>
            <a:fld id="{749BDB17-C71F-40C3-90BC-53DC1B40D0B0}" type="slidenum">
              <a:rPr lang="en-US" sz="1200"/>
              <a:pPr algn="r" defTabSz="929599"/>
              <a:t>8</a:t>
            </a:fld>
            <a:endParaRPr lang="en-US" sz="1200"/>
          </a:p>
        </p:txBody>
      </p:sp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56694" y="8818249"/>
            <a:ext cx="3026729" cy="4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8" tIns="46463" rIns="92928" bIns="46463" anchor="b"/>
          <a:lstStyle/>
          <a:p>
            <a:pPr algn="r" defTabSz="929599"/>
            <a:fld id="{9BD98740-7211-47A8-A4C7-1AEE2F4DB5F8}" type="slidenum">
              <a:rPr lang="en-US" sz="1200"/>
              <a:pPr algn="r" defTabSz="929599"/>
              <a:t>8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937" tIns="46468" rIns="92937" bIns="4646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3FBB73-CC46-4FB8-AB44-21D995DBC7A5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956694" y="8818249"/>
            <a:ext cx="3026729" cy="4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7" tIns="46468" rIns="92937" bIns="46468" anchor="b"/>
          <a:lstStyle/>
          <a:p>
            <a:pPr algn="r" defTabSz="929599"/>
            <a:fld id="{749BDB17-C71F-40C3-90BC-53DC1B40D0B0}" type="slidenum">
              <a:rPr lang="en-US" sz="1200">
                <a:solidFill>
                  <a:prstClr val="black"/>
                </a:solidFill>
              </a:rPr>
              <a:pPr algn="r" defTabSz="929599"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56694" y="8818249"/>
            <a:ext cx="3026729" cy="4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8" tIns="46463" rIns="92928" bIns="46463" anchor="b"/>
          <a:lstStyle/>
          <a:p>
            <a:pPr algn="r" defTabSz="929599"/>
            <a:fld id="{9BD98740-7211-47A8-A4C7-1AEE2F4DB5F8}" type="slidenum">
              <a:rPr lang="en-US" sz="1200">
                <a:solidFill>
                  <a:prstClr val="black"/>
                </a:solidFill>
              </a:rPr>
              <a:pPr algn="r" defTabSz="929599"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937" tIns="46468" rIns="92937" bIns="4646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8A7-2867-4DCA-8D0D-8FA030D327C1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803-3314-496A-B98C-6FF097656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2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8A7-2867-4DCA-8D0D-8FA030D327C1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803-3314-496A-B98C-6FF097656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3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8A7-2867-4DCA-8D0D-8FA030D327C1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803-3314-496A-B98C-6FF097656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9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8A7-2867-4DCA-8D0D-8FA030D327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803-3314-496A-B98C-6FF09765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81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8A7-2867-4DCA-8D0D-8FA030D327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803-3314-496A-B98C-6FF09765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80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8A7-2867-4DCA-8D0D-8FA030D327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803-3314-496A-B98C-6FF09765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7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8A7-2867-4DCA-8D0D-8FA030D327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803-3314-496A-B98C-6FF09765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27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8A7-2867-4DCA-8D0D-8FA030D327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803-3314-496A-B98C-6FF09765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31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8A7-2867-4DCA-8D0D-8FA030D327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803-3314-496A-B98C-6FF09765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5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8A7-2867-4DCA-8D0D-8FA030D327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803-3314-496A-B98C-6FF09765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49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8A7-2867-4DCA-8D0D-8FA030D327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803-3314-496A-B98C-6FF09765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4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8A7-2867-4DCA-8D0D-8FA030D327C1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803-3314-496A-B98C-6FF097656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24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8A7-2867-4DCA-8D0D-8FA030D327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803-3314-496A-B98C-6FF09765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8A7-2867-4DCA-8D0D-8FA030D327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803-3314-496A-B98C-6FF09765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22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8A7-2867-4DCA-8D0D-8FA030D327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803-3314-496A-B98C-6FF09765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9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8A7-2867-4DCA-8D0D-8FA030D327C1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803-3314-496A-B98C-6FF097656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0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8A7-2867-4DCA-8D0D-8FA030D327C1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803-3314-496A-B98C-6FF097656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6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8A7-2867-4DCA-8D0D-8FA030D327C1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803-3314-496A-B98C-6FF097656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0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8A7-2867-4DCA-8D0D-8FA030D327C1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803-3314-496A-B98C-6FF097656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6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8A7-2867-4DCA-8D0D-8FA030D327C1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803-3314-496A-B98C-6FF097656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8A7-2867-4DCA-8D0D-8FA030D327C1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803-3314-496A-B98C-6FF097656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0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8A7-2867-4DCA-8D0D-8FA030D327C1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803-3314-496A-B98C-6FF097656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508A7-2867-4DCA-8D0D-8FA030D327C1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A4E38-BB03-4F73-8E8C-4230DF89141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52400" y="6060601"/>
            <a:ext cx="914400" cy="674030"/>
            <a:chOff x="1828800" y="4608285"/>
            <a:chExt cx="914400" cy="67403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4608285"/>
              <a:ext cx="914400" cy="42062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1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51" t="4606" r="900" b="63328"/>
            <a:stretch/>
          </p:blipFill>
          <p:spPr>
            <a:xfrm>
              <a:off x="1905000" y="5050528"/>
              <a:ext cx="761999" cy="231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559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508A7-2867-4DCA-8D0D-8FA030D327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A4E38-BB03-4F73-8E8C-4230DF8914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52400" y="6060601"/>
            <a:ext cx="914400" cy="674030"/>
            <a:chOff x="1828800" y="4608285"/>
            <a:chExt cx="914400" cy="67403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4608285"/>
              <a:ext cx="914400" cy="42062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1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51" t="4606" r="900" b="63328"/>
            <a:stretch/>
          </p:blipFill>
          <p:spPr>
            <a:xfrm>
              <a:off x="1905000" y="5050528"/>
              <a:ext cx="761999" cy="231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590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www.midwestiso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jpeg"/><Relationship Id="rId5" Type="http://schemas.openxmlformats.org/officeDocument/2006/relationships/image" Target="../media/image13.png"/><Relationship Id="rId10" Type="http://schemas.openxmlformats.org/officeDocument/2006/relationships/chart" Target="../charts/chart1.xml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9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0070C0"/>
                </a:solidFill>
              </a:rPr>
              <a:t>EnergyForward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/>
              <a:t>Fleet Transition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/>
              <a:t>2014 </a:t>
            </a:r>
            <a:r>
              <a:rPr lang="en-US" b="1" dirty="0" smtClean="0"/>
              <a:t>AAPT Summer Meeting</a:t>
            </a:r>
            <a:endParaRPr lang="en-US" b="1" dirty="0" smtClean="0"/>
          </a:p>
          <a:p>
            <a:r>
              <a:rPr lang="en-US" b="1" dirty="0" smtClean="0"/>
              <a:t>July 28, </a:t>
            </a:r>
            <a:r>
              <a:rPr lang="en-US" b="1" dirty="0" smtClean="0"/>
              <a:t>2014</a:t>
            </a:r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1" t="22125" b="62255"/>
          <a:stretch/>
        </p:blipFill>
        <p:spPr>
          <a:xfrm>
            <a:off x="2743200" y="3048000"/>
            <a:ext cx="3949486" cy="5768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1440359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Minnesota Power</a:t>
            </a:r>
            <a:endParaRPr lang="en-US" sz="4400" b="1" dirty="0"/>
          </a:p>
        </p:txBody>
      </p:sp>
      <p:pic>
        <p:nvPicPr>
          <p:cNvPr id="7" name="Picture 6" descr="C:\Users\tpatterson\AppData\Local\Microsoft\Windows\Temporary Internet Files\Content.Outlook\C7KYI4YV\MP_300 + ALLETE_FINA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84" y="457200"/>
            <a:ext cx="1656715" cy="7696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362200" y="54864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David J. McMillan, </a:t>
            </a:r>
          </a:p>
          <a:p>
            <a:pPr algn="ctr"/>
            <a:r>
              <a:rPr lang="en-US" sz="2000" b="1" i="1" dirty="0" smtClean="0"/>
              <a:t>Executive Vice President</a:t>
            </a:r>
          </a:p>
        </p:txBody>
      </p:sp>
    </p:spTree>
    <p:extLst>
      <p:ext uri="{BB962C8B-B14F-4D97-AF65-F5344CB8AC3E}">
        <p14:creationId xmlns:p14="http://schemas.microsoft.com/office/powerpoint/2010/main" val="1495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latin typeface="Calibri" pitchFamily="34" charset="0"/>
                <a:ea typeface="+mn-ea"/>
                <a:cs typeface="+mn-cs"/>
              </a:rPr>
              <a:t>Proposed EPA Carbon Rule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6075" indent="-231775">
              <a:lnSpc>
                <a:spcPct val="80000"/>
              </a:lnSpc>
              <a:spcAft>
                <a:spcPts val="1200"/>
              </a:spcAft>
              <a:buClr>
                <a:srgbClr val="0070C0"/>
              </a:buClr>
              <a:buSzPct val="105000"/>
              <a:buFont typeface="Calibri" panose="020F0502020204030204" pitchFamily="34" charset="0"/>
              <a:buChar char="•"/>
            </a:pPr>
            <a:r>
              <a:rPr lang="en-US" sz="2200" dirty="0" smtClean="0"/>
              <a:t>Rule appears to discount or ignore “early” actions taken between 2005-2012 (renewables, plant efficiency, conservation, etc.)</a:t>
            </a:r>
          </a:p>
          <a:p>
            <a:pPr marL="346075" indent="-231775">
              <a:lnSpc>
                <a:spcPct val="80000"/>
              </a:lnSpc>
              <a:spcAft>
                <a:spcPts val="1200"/>
              </a:spcAft>
              <a:buClr>
                <a:srgbClr val="0070C0"/>
              </a:buClr>
              <a:buSzPct val="105000"/>
              <a:buFont typeface="Calibri" panose="020F0502020204030204" pitchFamily="34" charset="0"/>
              <a:buChar char="•"/>
            </a:pPr>
            <a:r>
              <a:rPr lang="en-US" sz="2200" dirty="0"/>
              <a:t>Cross-border ownership not </a:t>
            </a:r>
            <a:r>
              <a:rPr lang="en-US" sz="2200" dirty="0" smtClean="0"/>
              <a:t>recognized (e.g., ND wind serving MN customers)</a:t>
            </a:r>
            <a:endParaRPr lang="en-US" sz="2200" dirty="0"/>
          </a:p>
          <a:p>
            <a:pPr marL="346075" indent="-231775">
              <a:lnSpc>
                <a:spcPct val="80000"/>
              </a:lnSpc>
              <a:spcAft>
                <a:spcPts val="1200"/>
              </a:spcAft>
              <a:buClr>
                <a:srgbClr val="0070C0"/>
              </a:buClr>
              <a:buSzPct val="105000"/>
              <a:buFont typeface="Calibri" panose="020F0502020204030204" pitchFamily="34" charset="0"/>
              <a:buChar char="•"/>
            </a:pPr>
            <a:r>
              <a:rPr lang="en-US" sz="2200" dirty="0" smtClean="0"/>
              <a:t>As a result of the first two bullets, Minnesota is asked </a:t>
            </a:r>
            <a:r>
              <a:rPr lang="en-US" sz="2200" dirty="0"/>
              <a:t>to do more than its share</a:t>
            </a:r>
          </a:p>
          <a:p>
            <a:pPr marL="346075" indent="-231775">
              <a:lnSpc>
                <a:spcPct val="80000"/>
              </a:lnSpc>
              <a:spcAft>
                <a:spcPts val="1200"/>
              </a:spcAft>
              <a:buClr>
                <a:srgbClr val="0070C0"/>
              </a:buClr>
              <a:buSzPct val="105000"/>
              <a:buFont typeface="Calibri" panose="020F0502020204030204" pitchFamily="34" charset="0"/>
              <a:buChar char="•"/>
            </a:pPr>
            <a:r>
              <a:rPr lang="en-US" sz="2200" dirty="0" smtClean="0"/>
              <a:t>Forced </a:t>
            </a:r>
            <a:r>
              <a:rPr lang="en-US" sz="2200" dirty="0"/>
              <a:t>fuel switching will affect power markets</a:t>
            </a:r>
          </a:p>
          <a:p>
            <a:pPr marL="346075" indent="-231775">
              <a:lnSpc>
                <a:spcPct val="80000"/>
              </a:lnSpc>
              <a:spcAft>
                <a:spcPts val="1200"/>
              </a:spcAft>
              <a:buClr>
                <a:srgbClr val="0070C0"/>
              </a:buClr>
              <a:buSzPct val="105000"/>
              <a:buFont typeface="Calibri" panose="020F0502020204030204" pitchFamily="34" charset="0"/>
              <a:buChar char="•"/>
            </a:pPr>
            <a:r>
              <a:rPr lang="en-US" sz="2200" dirty="0"/>
              <a:t>Forced coal to gas switch brings price volatility and reliability </a:t>
            </a:r>
            <a:r>
              <a:rPr lang="en-US" sz="2200" dirty="0" smtClean="0"/>
              <a:t>risk</a:t>
            </a:r>
          </a:p>
          <a:p>
            <a:pPr marL="746125" lvl="1" indent="-231775">
              <a:lnSpc>
                <a:spcPct val="80000"/>
              </a:lnSpc>
              <a:spcAft>
                <a:spcPts val="1200"/>
              </a:spcAft>
              <a:buClr>
                <a:srgbClr val="0070C0"/>
              </a:buClr>
              <a:buSzPct val="105000"/>
              <a:buFont typeface="Calibri" panose="020F0502020204030204" pitchFamily="34" charset="0"/>
              <a:buChar char="•"/>
            </a:pPr>
            <a:r>
              <a:rPr lang="en-US" sz="1800" dirty="0" smtClean="0"/>
              <a:t>Base NGCC capacity and energy production assumptions questionable</a:t>
            </a:r>
            <a:endParaRPr lang="en-US" sz="1800" dirty="0"/>
          </a:p>
          <a:p>
            <a:pPr marL="346075" indent="-231775">
              <a:lnSpc>
                <a:spcPct val="80000"/>
              </a:lnSpc>
              <a:spcAft>
                <a:spcPts val="1200"/>
              </a:spcAft>
              <a:buClr>
                <a:srgbClr val="0070C0"/>
              </a:buClr>
              <a:buSzPct val="105000"/>
              <a:buFont typeface="Calibri" panose="020F0502020204030204" pitchFamily="34" charset="0"/>
              <a:buChar char="•"/>
            </a:pPr>
            <a:r>
              <a:rPr lang="en-US" sz="2200" dirty="0"/>
              <a:t>Uncertainty calculating reduction goals and crediting action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25424" y="1219200"/>
            <a:ext cx="8461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:\Users\tpatterson\AppData\Local\Microsoft\Windows\Temporary Internet Files\Content.Outlook\C7KYI4YV\MP_300 + ALLETE_FI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172200"/>
            <a:ext cx="914400" cy="4247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803-3314-496A-B98C-6FF0976568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tpatterson\AppData\Local\Microsoft\Windows\Temporary Internet Files\Content.Outlook\C7KYI4YV\MP_300 + ALLETE_FINA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092" y="619091"/>
            <a:ext cx="2571817" cy="1285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5"/>
          <p:cNvPicPr>
            <a:picLocks noChangeAspect="1"/>
          </p:cNvPicPr>
          <p:nvPr/>
        </p:nvPicPr>
        <p:blipFill rotWithShape="1">
          <a:blip r:embed="rId4" cstate="print"/>
          <a:srcRect t="46533" b="12746"/>
          <a:stretch/>
        </p:blipFill>
        <p:spPr bwMode="auto">
          <a:xfrm>
            <a:off x="2171700" y="2801072"/>
            <a:ext cx="4800600" cy="146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0" y="5249431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latin typeface="Brush Script MT" panose="03060802040406070304" pitchFamily="66" charset="0"/>
              </a:rPr>
              <a:t>Thank You!</a:t>
            </a:r>
            <a:endParaRPr lang="en-US" sz="5400" i="1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518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3"/>
          <p:cNvSpPr txBox="1">
            <a:spLocks noChangeArrowheads="1"/>
          </p:cNvSpPr>
          <p:nvPr/>
        </p:nvSpPr>
        <p:spPr bwMode="auto">
          <a:xfrm>
            <a:off x="225425" y="1143000"/>
            <a:ext cx="30480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70C0"/>
              </a:buClr>
              <a:buSzPct val="110000"/>
              <a:buFontTx/>
              <a:buChar char="•"/>
            </a:pPr>
            <a:r>
              <a:rPr lang="en-US" sz="1400" b="1" dirty="0"/>
              <a:t>Shale Gas Supply</a:t>
            </a:r>
          </a:p>
          <a:p>
            <a:pPr>
              <a:spcBef>
                <a:spcPct val="50000"/>
              </a:spcBef>
              <a:buClr>
                <a:srgbClr val="0070C0"/>
              </a:buClr>
              <a:buSzPct val="110000"/>
              <a:buFontTx/>
              <a:buChar char="•"/>
            </a:pPr>
            <a:r>
              <a:rPr lang="en-US" sz="1400" b="1" dirty="0"/>
              <a:t>Transforming Long-Term Outlooks</a:t>
            </a:r>
          </a:p>
          <a:p>
            <a:pPr>
              <a:spcBef>
                <a:spcPct val="50000"/>
              </a:spcBef>
              <a:buClr>
                <a:srgbClr val="0070C0"/>
              </a:buClr>
              <a:buSzPct val="110000"/>
              <a:buFontTx/>
              <a:buChar char="•"/>
            </a:pPr>
            <a:r>
              <a:rPr lang="en-US" sz="1400" b="1" dirty="0"/>
              <a:t>Gas-Electric Market </a:t>
            </a:r>
            <a:r>
              <a:rPr lang="en-US" sz="1400" b="1" dirty="0" smtClean="0"/>
              <a:t>Alignment</a:t>
            </a:r>
          </a:p>
          <a:p>
            <a:pPr>
              <a:spcBef>
                <a:spcPct val="50000"/>
              </a:spcBef>
              <a:buClr>
                <a:srgbClr val="0070C0"/>
              </a:buClr>
              <a:buSzPct val="110000"/>
              <a:buFontTx/>
              <a:buChar char="•"/>
            </a:pPr>
            <a:r>
              <a:rPr lang="en-US" sz="1400" b="1" dirty="0" smtClean="0"/>
              <a:t>Technology Enablers</a:t>
            </a:r>
            <a:endParaRPr lang="en-US" sz="1400" b="1" dirty="0"/>
          </a:p>
        </p:txBody>
      </p:sp>
      <p:sp>
        <p:nvSpPr>
          <p:cNvPr id="64515" name="Oval 12"/>
          <p:cNvSpPr>
            <a:spLocks noChangeArrowheads="1"/>
          </p:cNvSpPr>
          <p:nvPr/>
        </p:nvSpPr>
        <p:spPr bwMode="auto">
          <a:xfrm>
            <a:off x="1219200" y="2590800"/>
            <a:ext cx="3657600" cy="3124200"/>
          </a:xfrm>
          <a:prstGeom prst="ellipse">
            <a:avLst/>
          </a:prstGeom>
          <a:solidFill>
            <a:srgbClr val="FF3300">
              <a:alpha val="23137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516" name="Rectangle 13"/>
          <p:cNvSpPr>
            <a:spLocks noChangeArrowheads="1"/>
          </p:cNvSpPr>
          <p:nvPr/>
        </p:nvSpPr>
        <p:spPr bwMode="auto">
          <a:xfrm>
            <a:off x="2087362" y="4221540"/>
            <a:ext cx="15702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EPA </a:t>
            </a:r>
          </a:p>
          <a:p>
            <a:pPr algn="ctr"/>
            <a:r>
              <a:rPr lang="en-US" sz="2400" b="1" dirty="0" smtClean="0">
                <a:latin typeface="Calibri" pitchFamily="34" charset="0"/>
              </a:rPr>
              <a:t>Regulatory</a:t>
            </a:r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sz="2400" b="1" dirty="0" smtClean="0">
                <a:latin typeface="Calibri" pitchFamily="34" charset="0"/>
              </a:rPr>
              <a:t>Change </a:t>
            </a:r>
            <a:endParaRPr lang="en-US" sz="2400" b="1" dirty="0">
              <a:latin typeface="Calibri" pitchFamily="34" charset="0"/>
            </a:endParaRPr>
          </a:p>
          <a:p>
            <a:pPr algn="ctr"/>
            <a:endParaRPr lang="en-US" sz="2400" b="1" dirty="0">
              <a:latin typeface="Calibri" pitchFamily="34" charset="0"/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114800" y="2743200"/>
            <a:ext cx="3657600" cy="3124200"/>
          </a:xfrm>
          <a:prstGeom prst="ellipse">
            <a:avLst/>
          </a:prstGeom>
          <a:gradFill rotWithShape="1">
            <a:gsLst>
              <a:gs pos="0">
                <a:schemeClr val="folHlink">
                  <a:alpha val="11000"/>
                </a:schemeClr>
              </a:gs>
              <a:gs pos="100000">
                <a:schemeClr val="folHlink">
                  <a:gamma/>
                  <a:tint val="94902"/>
                  <a:invGamma/>
                  <a:alpha val="7001"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2743200" y="914400"/>
            <a:ext cx="3657600" cy="3124200"/>
          </a:xfrm>
          <a:prstGeom prst="ellipse">
            <a:avLst/>
          </a:prstGeom>
          <a:gradFill rotWithShape="1">
            <a:gsLst>
              <a:gs pos="0">
                <a:schemeClr val="accent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14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4519" name="Text Box 24"/>
          <p:cNvSpPr txBox="1">
            <a:spLocks noChangeArrowheads="1"/>
          </p:cNvSpPr>
          <p:nvPr/>
        </p:nvSpPr>
        <p:spPr bwMode="auto">
          <a:xfrm>
            <a:off x="6858000" y="1676400"/>
            <a:ext cx="21336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70C0"/>
              </a:buClr>
              <a:buSzPct val="110000"/>
              <a:buFontTx/>
              <a:buChar char="•"/>
            </a:pPr>
            <a:r>
              <a:rPr lang="en-US" sz="1400" b="1" dirty="0"/>
              <a:t>Expanding Footprint</a:t>
            </a:r>
          </a:p>
          <a:p>
            <a:pPr>
              <a:spcBef>
                <a:spcPct val="50000"/>
              </a:spcBef>
              <a:buClr>
                <a:srgbClr val="0070C0"/>
              </a:buClr>
              <a:buSzPct val="110000"/>
              <a:buFontTx/>
              <a:buChar char="•"/>
            </a:pPr>
            <a:r>
              <a:rPr lang="en-US" sz="1400" b="1" dirty="0"/>
              <a:t>New Products</a:t>
            </a:r>
          </a:p>
          <a:p>
            <a:pPr>
              <a:spcBef>
                <a:spcPct val="50000"/>
              </a:spcBef>
              <a:buClr>
                <a:srgbClr val="0070C0"/>
              </a:buClr>
              <a:buSzPct val="110000"/>
              <a:buFontTx/>
              <a:buChar char="•"/>
            </a:pPr>
            <a:r>
              <a:rPr lang="en-US" sz="1400" b="1" dirty="0"/>
              <a:t>Renewables </a:t>
            </a:r>
            <a:r>
              <a:rPr lang="en-US" sz="1400" b="1" dirty="0" smtClean="0"/>
              <a:t>Expansion</a:t>
            </a:r>
          </a:p>
          <a:p>
            <a:pPr>
              <a:spcBef>
                <a:spcPct val="50000"/>
              </a:spcBef>
              <a:buClr>
                <a:srgbClr val="0070C0"/>
              </a:buClr>
              <a:buSzPct val="110000"/>
              <a:buFontTx/>
              <a:buChar char="•"/>
            </a:pPr>
            <a:r>
              <a:rPr lang="en-US" sz="1400" b="1" dirty="0" smtClean="0"/>
              <a:t>Technology Evolution</a:t>
            </a:r>
            <a:endParaRPr lang="en-US" sz="1400" b="1" dirty="0"/>
          </a:p>
        </p:txBody>
      </p:sp>
      <p:sp>
        <p:nvSpPr>
          <p:cNvPr id="64520" name="Text Box 25"/>
          <p:cNvSpPr txBox="1">
            <a:spLocks noChangeArrowheads="1"/>
          </p:cNvSpPr>
          <p:nvPr/>
        </p:nvSpPr>
        <p:spPr bwMode="auto">
          <a:xfrm>
            <a:off x="2057400" y="5791200"/>
            <a:ext cx="3445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70C0"/>
              </a:buClr>
              <a:buSzPct val="110000"/>
              <a:buFontTx/>
              <a:buChar char="•"/>
            </a:pPr>
            <a:r>
              <a:rPr lang="en-US" sz="1400" b="1" dirty="0"/>
              <a:t>Mercury and </a:t>
            </a:r>
            <a:r>
              <a:rPr lang="en-US" sz="1400" b="1" dirty="0" smtClean="0"/>
              <a:t>Air Toxics </a:t>
            </a:r>
            <a:r>
              <a:rPr lang="en-US" sz="1400" b="1" dirty="0"/>
              <a:t>Standard Final </a:t>
            </a:r>
          </a:p>
          <a:p>
            <a:pPr>
              <a:spcBef>
                <a:spcPct val="50000"/>
              </a:spcBef>
              <a:buClr>
                <a:srgbClr val="0070C0"/>
              </a:buClr>
              <a:buSzPct val="110000"/>
              <a:buFontTx/>
              <a:buChar char="•"/>
            </a:pPr>
            <a:r>
              <a:rPr lang="en-US" sz="1400" b="1" dirty="0" smtClean="0"/>
              <a:t>Carbon Regulation Unfolding</a:t>
            </a:r>
          </a:p>
          <a:p>
            <a:pPr>
              <a:spcBef>
                <a:spcPct val="50000"/>
              </a:spcBef>
              <a:buClr>
                <a:srgbClr val="0070C0"/>
              </a:buClr>
              <a:buSzPct val="110000"/>
              <a:buFontTx/>
              <a:buChar char="•"/>
            </a:pPr>
            <a:r>
              <a:rPr lang="en-US" sz="1400" b="1" dirty="0" smtClean="0"/>
              <a:t>Ongoing uncertainty</a:t>
            </a:r>
            <a:endParaRPr lang="en-US" sz="1400" b="1" dirty="0"/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876800" y="4800600"/>
            <a:ext cx="25026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 dirty="0"/>
              <a:t>Low regional market </a:t>
            </a:r>
            <a:r>
              <a:rPr lang="en-US" sz="1400" b="1" i="1" dirty="0" smtClean="0"/>
              <a:t>prices</a:t>
            </a:r>
          </a:p>
          <a:p>
            <a:r>
              <a:rPr lang="en-US" sz="1400" b="1" i="1" dirty="0" smtClean="0"/>
              <a:t>Transmission growth</a:t>
            </a:r>
          </a:p>
          <a:p>
            <a:r>
              <a:rPr lang="en-US" sz="1400" b="1" i="1" dirty="0" smtClean="0"/>
              <a:t>Market sophistication</a:t>
            </a:r>
            <a:endParaRPr lang="en-US" sz="1400" b="1" i="1" dirty="0"/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3456149" y="1743786"/>
            <a:ext cx="23198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 dirty="0"/>
              <a:t>Abundant </a:t>
            </a:r>
            <a:r>
              <a:rPr lang="en-US" sz="1400" b="1" i="1" dirty="0" smtClean="0"/>
              <a:t>natural gas </a:t>
            </a:r>
          </a:p>
          <a:p>
            <a:r>
              <a:rPr lang="en-US" sz="1400" b="1" i="1" dirty="0" smtClean="0"/>
              <a:t>Renewable accessibility</a:t>
            </a:r>
          </a:p>
          <a:p>
            <a:r>
              <a:rPr lang="en-US" sz="1400" b="1" i="1" dirty="0" smtClean="0"/>
              <a:t>Life cycle considerations</a:t>
            </a:r>
          </a:p>
          <a:p>
            <a:endParaRPr lang="en-US" sz="1400" b="1" i="1" dirty="0"/>
          </a:p>
        </p:txBody>
      </p:sp>
      <p:sp>
        <p:nvSpPr>
          <p:cNvPr id="64523" name="Rectangle 30"/>
          <p:cNvSpPr>
            <a:spLocks noChangeArrowheads="1"/>
          </p:cNvSpPr>
          <p:nvPr/>
        </p:nvSpPr>
        <p:spPr bwMode="auto">
          <a:xfrm>
            <a:off x="3641296" y="1274802"/>
            <a:ext cx="1861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Fuel Supplies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64524" name="Rectangle 31"/>
          <p:cNvSpPr>
            <a:spLocks noChangeArrowheads="1"/>
          </p:cNvSpPr>
          <p:nvPr/>
        </p:nvSpPr>
        <p:spPr bwMode="auto">
          <a:xfrm>
            <a:off x="4724400" y="3689350"/>
            <a:ext cx="320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MISO</a:t>
            </a:r>
          </a:p>
          <a:p>
            <a:pPr algn="ctr"/>
            <a:r>
              <a:rPr lang="en-US" sz="2400" b="1" dirty="0">
                <a:latin typeface="Calibri" pitchFamily="34" charset="0"/>
              </a:rPr>
              <a:t>Regional Energy </a:t>
            </a:r>
          </a:p>
          <a:p>
            <a:pPr algn="ctr"/>
            <a:r>
              <a:rPr lang="en-US" sz="2400" b="1" dirty="0">
                <a:latin typeface="Calibri" pitchFamily="34" charset="0"/>
              </a:rPr>
              <a:t>Market</a:t>
            </a:r>
          </a:p>
        </p:txBody>
      </p:sp>
      <p:sp>
        <p:nvSpPr>
          <p:cNvPr id="64526" name="Rectangle 26"/>
          <p:cNvSpPr>
            <a:spLocks noChangeArrowheads="1"/>
          </p:cNvSpPr>
          <p:nvPr/>
        </p:nvSpPr>
        <p:spPr bwMode="auto">
          <a:xfrm>
            <a:off x="381000" y="184822"/>
            <a:ext cx="87411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Power Industry in Transformation 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6452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2568" y="3764340"/>
            <a:ext cx="1066800" cy="893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4528" name="Picture 18" descr="MIS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9750" y="3657600"/>
            <a:ext cx="1304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83E2-4193-4555-86AC-E4FDAE4CAF2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5425" y="767355"/>
            <a:ext cx="8461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2" descr="moreless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609811"/>
            <a:ext cx="4419600" cy="341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13" descr="Blocks#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234" y="1371600"/>
            <a:ext cx="1700588" cy="399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Line 8"/>
          <p:cNvSpPr>
            <a:spLocks noChangeShapeType="1"/>
          </p:cNvSpPr>
          <p:nvPr/>
        </p:nvSpPr>
        <p:spPr bwMode="auto">
          <a:xfrm>
            <a:off x="2667000" y="1219200"/>
            <a:ext cx="5943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32825-DB89-4257-A9AD-893B58A2714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 rotWithShape="1">
          <a:blip r:embed="rId5" cstate="print"/>
          <a:srcRect t="46533" b="11813"/>
          <a:stretch/>
        </p:blipFill>
        <p:spPr bwMode="auto">
          <a:xfrm>
            <a:off x="4046437" y="4943389"/>
            <a:ext cx="3184725" cy="99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itchFamily="34" charset="0"/>
              </a:rPr>
              <a:t>MP’s </a:t>
            </a:r>
            <a:r>
              <a:rPr lang="en-US" sz="3600" b="1" dirty="0" smtClean="0">
                <a:latin typeface="Calibri" pitchFamily="34" charset="0"/>
              </a:rPr>
              <a:t>Fleet Transition Goals</a:t>
            </a:r>
            <a:endParaRPr lang="en-US" sz="3600" b="1" dirty="0">
              <a:latin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5425" y="767355"/>
            <a:ext cx="8461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:\Users\tpatterson\AppData\Local\Microsoft\Windows\Temporary Internet Files\Content.Outlook\C7KYI4YV\MP_300 + ALLETE_FINA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172200"/>
            <a:ext cx="914400" cy="424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23" name="Text Box 6"/>
          <p:cNvSpPr txBox="1">
            <a:spLocks noChangeArrowheads="1"/>
          </p:cNvSpPr>
          <p:nvPr/>
        </p:nvSpPr>
        <p:spPr bwMode="auto">
          <a:xfrm>
            <a:off x="152400" y="1733758"/>
            <a:ext cx="4267200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400" dirty="0" smtClean="0">
                <a:latin typeface="Calibri" pitchFamily="34" charset="0"/>
              </a:rPr>
              <a:t>Large industrial impacts on MP:</a:t>
            </a:r>
          </a:p>
          <a:p>
            <a:pPr marL="628650" lvl="1" indent="-171450">
              <a:lnSpc>
                <a:spcPts val="2100"/>
              </a:lnSpc>
              <a:spcBef>
                <a:spcPct val="30000"/>
              </a:spcBef>
              <a:buClr>
                <a:srgbClr val="0070C0"/>
              </a:buClr>
              <a:buSzPct val="95000"/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Significantly influence MP’s system needs</a:t>
            </a:r>
          </a:p>
          <a:p>
            <a:pPr marL="628650" lvl="1" indent="-171450">
              <a:lnSpc>
                <a:spcPts val="2100"/>
              </a:lnSpc>
              <a:spcBef>
                <a:spcPct val="30000"/>
              </a:spcBef>
              <a:buClr>
                <a:srgbClr val="0070C0"/>
              </a:buClr>
              <a:buSzPct val="95000"/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Strongly reinforce a focus on cost in balance with stewardship and reliability</a:t>
            </a:r>
          </a:p>
          <a:p>
            <a:pPr marL="628650" lvl="1" indent="-171450">
              <a:lnSpc>
                <a:spcPts val="2100"/>
              </a:lnSpc>
              <a:spcBef>
                <a:spcPct val="30000"/>
              </a:spcBef>
              <a:buClr>
                <a:srgbClr val="0070C0"/>
              </a:buClr>
              <a:buSzPct val="95000"/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Have led to innovative thinking and action about energy supply and partnerships for years</a:t>
            </a:r>
          </a:p>
          <a:p>
            <a:pPr marL="628650" lvl="1" indent="-171450">
              <a:lnSpc>
                <a:spcPts val="2100"/>
              </a:lnSpc>
              <a:spcBef>
                <a:spcPct val="30000"/>
              </a:spcBef>
              <a:buClr>
                <a:srgbClr val="0070C0"/>
              </a:buClr>
              <a:buSzPct val="95000"/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Cost based rate issues for industrial customers are real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55325" name="Text Box 8"/>
          <p:cNvSpPr txBox="1">
            <a:spLocks noChangeArrowheads="1"/>
          </p:cNvSpPr>
          <p:nvPr/>
        </p:nvSpPr>
        <p:spPr bwMode="auto">
          <a:xfrm>
            <a:off x="4632325" y="5141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5326" name="Text Box 9"/>
          <p:cNvSpPr txBox="1">
            <a:spLocks noChangeArrowheads="1"/>
          </p:cNvSpPr>
          <p:nvPr/>
        </p:nvSpPr>
        <p:spPr bwMode="auto">
          <a:xfrm>
            <a:off x="4724400" y="5486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Regulated Utility MWH Sales</a:t>
            </a:r>
          </a:p>
        </p:txBody>
      </p:sp>
      <p:grpSp>
        <p:nvGrpSpPr>
          <p:cNvPr id="55327" name="Group 10"/>
          <p:cNvGrpSpPr>
            <a:grpSpLocks/>
          </p:cNvGrpSpPr>
          <p:nvPr/>
        </p:nvGrpSpPr>
        <p:grpSpPr bwMode="auto">
          <a:xfrm>
            <a:off x="4495800" y="1371600"/>
            <a:ext cx="4267200" cy="855663"/>
            <a:chOff x="624" y="3504"/>
            <a:chExt cx="3168" cy="635"/>
          </a:xfrm>
        </p:grpSpPr>
        <p:pic>
          <p:nvPicPr>
            <p:cNvPr id="55332" name="Picture 11" descr="ArcelorMittal_logo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" y="3504"/>
              <a:ext cx="650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5333" name="Group 12"/>
            <p:cNvGrpSpPr>
              <a:grpSpLocks/>
            </p:cNvGrpSpPr>
            <p:nvPr/>
          </p:nvGrpSpPr>
          <p:grpSpPr bwMode="auto">
            <a:xfrm>
              <a:off x="672" y="3504"/>
              <a:ext cx="3120" cy="635"/>
              <a:chOff x="624" y="3504"/>
              <a:chExt cx="3120" cy="635"/>
            </a:xfrm>
          </p:grpSpPr>
          <p:pic>
            <p:nvPicPr>
              <p:cNvPr id="55334" name="Picture 13" descr="MesabiNugget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56" y="3888"/>
                <a:ext cx="720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335" name="Picture 14" descr="USS-l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4" y="3840"/>
                <a:ext cx="310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336" name="Picture 15" descr="steel dynamics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27840" b="30721"/>
              <a:stretch>
                <a:fillRect/>
              </a:stretch>
            </p:blipFill>
            <p:spPr bwMode="auto">
              <a:xfrm>
                <a:off x="2832" y="3504"/>
                <a:ext cx="912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337" name="Picture 16" descr="Newpage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16" y="3888"/>
                <a:ext cx="753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338" name="Picture 17" descr="Sappi_Logo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80" y="3880"/>
                <a:ext cx="480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339" name="Picture 18" descr="boise logo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344" y="3648"/>
                <a:ext cx="566" cy="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340" name="Picture 19" descr="Logo Cliffs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68" y="3603"/>
                <a:ext cx="746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323572"/>
              </p:ext>
            </p:extLst>
          </p:nvPr>
        </p:nvGraphicFramePr>
        <p:xfrm>
          <a:off x="4241800" y="1270000"/>
          <a:ext cx="48514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32825-DB89-4257-A9AD-893B58A2714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87711" y="108099"/>
            <a:ext cx="4387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and MP’s Customers</a:t>
            </a:r>
            <a:endParaRPr lang="en-US" sz="3600" b="1" dirty="0">
              <a:latin typeface="Calibri" pitchFamily="34" charset="0"/>
            </a:endParaRPr>
          </a:p>
        </p:txBody>
      </p:sp>
      <p:pic>
        <p:nvPicPr>
          <p:cNvPr id="28" name="Picture 6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118732"/>
            <a:ext cx="33083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>
            <a:off x="225425" y="767355"/>
            <a:ext cx="8461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C:\Users\tpatterson\AppData\Local\Microsoft\Windows\Temporary Internet Files\Content.Outlook\C7KYI4YV\MP_300 + ALLETE_FINAL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172200"/>
            <a:ext cx="914400" cy="424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3983984" cy="373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TextBox 5"/>
          <p:cNvSpPr txBox="1">
            <a:spLocks noChangeArrowheads="1"/>
          </p:cNvSpPr>
          <p:nvPr/>
        </p:nvSpPr>
        <p:spPr bwMode="auto">
          <a:xfrm>
            <a:off x="285750" y="1728788"/>
            <a:ext cx="428625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83E2-4193-4555-86AC-E4FDAE4CAF2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38" y="274917"/>
            <a:ext cx="4156562" cy="334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963988" cy="343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959656" y="1011238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2005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4911238" y="3581400"/>
            <a:ext cx="37601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Current Long Term Planning Line Up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8610" name="TextBox 3"/>
          <p:cNvSpPr txBox="1">
            <a:spLocks noChangeArrowheads="1"/>
          </p:cNvSpPr>
          <p:nvPr/>
        </p:nvSpPr>
        <p:spPr bwMode="auto">
          <a:xfrm>
            <a:off x="3618313" y="144651"/>
            <a:ext cx="510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Calibri" pitchFamily="34" charset="0"/>
              </a:rPr>
              <a:t>Resource Transformation</a:t>
            </a:r>
          </a:p>
        </p:txBody>
      </p:sp>
      <p:pic>
        <p:nvPicPr>
          <p:cNvPr id="68611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481" y="145025"/>
            <a:ext cx="33083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825762" y="1014291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2013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973147"/>
            <a:ext cx="5105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7013">
              <a:buClr>
                <a:srgbClr val="0070C0"/>
              </a:buClr>
              <a:buSzPct val="115000"/>
              <a:buFont typeface="Arial" pitchFamily="34" charset="0"/>
              <a:buChar char="•"/>
            </a:pPr>
            <a:r>
              <a:rPr lang="en-US" sz="2000" b="1" dirty="0" smtClean="0"/>
              <a:t>Long Term Direction:</a:t>
            </a:r>
          </a:p>
          <a:p>
            <a:pPr marL="574675" indent="-227013">
              <a:spcAft>
                <a:spcPts val="600"/>
              </a:spcAft>
              <a:buClr>
                <a:srgbClr val="0070C0"/>
              </a:buClr>
              <a:buSzPct val="115000"/>
            </a:pPr>
            <a:r>
              <a:rPr lang="en-US" sz="2000" b="1" dirty="0" smtClean="0"/>
              <a:t>1/3 renewable, 1/3 coal, 1/3 natural gas</a:t>
            </a:r>
          </a:p>
          <a:p>
            <a:pPr marL="342900" indent="-227013">
              <a:buClr>
                <a:srgbClr val="0070C0"/>
              </a:buClr>
              <a:buSzPct val="115000"/>
              <a:buFont typeface="Arial" pitchFamily="34" charset="0"/>
              <a:buChar char="•"/>
            </a:pPr>
            <a:r>
              <a:rPr lang="en-US" sz="2000" b="1" dirty="0" smtClean="0"/>
              <a:t>This is an aspirational goal and we are well on our way to it</a:t>
            </a:r>
            <a:endParaRPr lang="en-US" sz="2000" b="1" dirty="0"/>
          </a:p>
        </p:txBody>
      </p:sp>
      <p:sp>
        <p:nvSpPr>
          <p:cNvPr id="4" name="Oval 3"/>
          <p:cNvSpPr/>
          <p:nvPr/>
        </p:nvSpPr>
        <p:spPr>
          <a:xfrm>
            <a:off x="3618313" y="1242070"/>
            <a:ext cx="725087" cy="6716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421287" y="2393196"/>
            <a:ext cx="570313" cy="5192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704483" y="3962400"/>
            <a:ext cx="566928" cy="521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62200" y="5486400"/>
            <a:ext cx="2819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5425" y="767355"/>
            <a:ext cx="8461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C:\Users\tpatterson\AppData\Local\Microsoft\Windows\Temporary Internet Files\Content.Outlook\C7KYI4YV\MP_300 + ALLETE_FINAL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172200"/>
            <a:ext cx="914400" cy="424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81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en-US" sz="3800" b="1" dirty="0">
                <a:latin typeface="Calibri" pitchFamily="34" charset="0"/>
              </a:rPr>
              <a:t>Manitoba Hydro is constructing</a:t>
            </a:r>
            <a:r>
              <a:rPr lang="en-US" sz="3800" dirty="0" smtClean="0"/>
              <a:t>:</a:t>
            </a:r>
          </a:p>
          <a:p>
            <a:pPr marL="346075" indent="-231775">
              <a:buClr>
                <a:srgbClr val="0070C0"/>
              </a:buClr>
              <a:buSzPct val="105000"/>
              <a:buFont typeface="Calibri" panose="020F0502020204030204" pitchFamily="34" charset="0"/>
              <a:buChar char="•"/>
            </a:pPr>
            <a:r>
              <a:rPr lang="en-US" sz="2900" dirty="0" smtClean="0"/>
              <a:t>695MW Keeyask Hydro Project (by 2019 ~ $6.5 billion)</a:t>
            </a:r>
          </a:p>
          <a:p>
            <a:pPr marL="346075" indent="-231775">
              <a:buClr>
                <a:srgbClr val="0070C0"/>
              </a:buClr>
              <a:buSzPct val="105000"/>
              <a:buFont typeface="Calibri" panose="020F0502020204030204" pitchFamily="34" charset="0"/>
              <a:buChar char="•"/>
            </a:pPr>
            <a:r>
              <a:rPr lang="en-US" sz="2900" dirty="0" smtClean="0"/>
              <a:t>1485MW Conawapa Hydro Project (as early as 2026 ~ $10.7 billion)</a:t>
            </a:r>
          </a:p>
          <a:p>
            <a:pPr marL="346075" indent="-231775">
              <a:buClr>
                <a:srgbClr val="0070C0"/>
              </a:buClr>
              <a:buSzPct val="105000"/>
              <a:buFont typeface="Calibri" panose="020F0502020204030204" pitchFamily="34" charset="0"/>
              <a:buChar char="•"/>
            </a:pPr>
            <a:r>
              <a:rPr lang="en-US" sz="2900" dirty="0" err="1" smtClean="0"/>
              <a:t>BiPole</a:t>
            </a:r>
            <a:r>
              <a:rPr lang="en-US" sz="2900" dirty="0" smtClean="0"/>
              <a:t> III HVDC Reliability Project - $3.3 B</a:t>
            </a:r>
          </a:p>
          <a:p>
            <a:pPr marL="0" indent="0">
              <a:buClr>
                <a:srgbClr val="0070C0"/>
              </a:buClr>
              <a:buSzPct val="105000"/>
              <a:buNone/>
            </a:pPr>
            <a:endParaRPr lang="en-US" sz="1400" dirty="0" smtClean="0"/>
          </a:p>
          <a:p>
            <a:pPr marL="0" indent="0">
              <a:buClr>
                <a:schemeClr val="tx2"/>
              </a:buClr>
              <a:buNone/>
            </a:pPr>
            <a:r>
              <a:rPr lang="en-US" sz="3800" b="1" dirty="0" smtClean="0"/>
              <a:t>Minnesota Power and Manitoba Hydro  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3800" b="1" dirty="0" smtClean="0"/>
              <a:t>are constructing</a:t>
            </a:r>
            <a:r>
              <a:rPr lang="en-US" sz="3800" dirty="0" smtClean="0"/>
              <a:t>:</a:t>
            </a:r>
          </a:p>
          <a:p>
            <a:pPr marL="346075" indent="-231775">
              <a:buClr>
                <a:srgbClr val="0070C0"/>
              </a:buClr>
              <a:buSzPct val="110000"/>
              <a:buFont typeface="Calibri" panose="020F0502020204030204" pitchFamily="34" charset="0"/>
              <a:buChar char="•"/>
            </a:pPr>
            <a:r>
              <a:rPr lang="en-US" sz="2900" dirty="0" smtClean="0"/>
              <a:t>500 kV Great Northern Transmission Line (GNTL) transmission line to deliver hydro to upper Midwest from north of Winnipeg to the Iron Range (by 2020)</a:t>
            </a:r>
          </a:p>
          <a:p>
            <a:pPr marL="971550" lvl="1" indent="-292100">
              <a:buClr>
                <a:srgbClr val="00B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 smtClean="0"/>
              <a:t>~ $0.35 </a:t>
            </a:r>
            <a:r>
              <a:rPr lang="en-US" dirty="0"/>
              <a:t>billion in Manitoba</a:t>
            </a:r>
          </a:p>
          <a:p>
            <a:pPr marL="971550" lvl="1" indent="-292100">
              <a:buClr>
                <a:srgbClr val="00B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~ $0.5-$0.65 billion in </a:t>
            </a:r>
            <a:r>
              <a:rPr lang="en-US" dirty="0" smtClean="0"/>
              <a:t>Minnesota</a:t>
            </a:r>
            <a:endParaRPr lang="en-US" dirty="0"/>
          </a:p>
          <a:p>
            <a:pPr marL="346075" indent="-231775">
              <a:buClr>
                <a:srgbClr val="0070C0"/>
              </a:buClr>
              <a:buSzPct val="110000"/>
              <a:buFont typeface="Calibri" panose="020F0502020204030204" pitchFamily="34" charset="0"/>
              <a:buChar char="•"/>
            </a:pPr>
            <a:r>
              <a:rPr lang="en-US" sz="2800" dirty="0" smtClean="0"/>
              <a:t>Will enable ~ 900MW hydro export to US</a:t>
            </a:r>
          </a:p>
          <a:p>
            <a:pPr marL="346075" indent="-231775">
              <a:buClr>
                <a:srgbClr val="0070C0"/>
              </a:buClr>
              <a:buSzPct val="110000"/>
              <a:buFont typeface="Calibri" panose="020F0502020204030204" pitchFamily="34" charset="0"/>
              <a:buChar char="•"/>
            </a:pPr>
            <a:r>
              <a:rPr lang="en-US" sz="2800" dirty="0" smtClean="0"/>
              <a:t>250 MW purchased for MP retail customers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2AAF-1E71-4C87-A953-A9DE0F6364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Picture 10" descr="C:\Users\tpatterson\AppData\Local\Microsoft\Windows\Temporary Internet Files\Content.Outlook\C7KYI4YV\GreatNorthern_FIN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96000"/>
            <a:ext cx="1371600" cy="547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" y="131134"/>
            <a:ext cx="33083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80635" y="152400"/>
            <a:ext cx="533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Manitoba Hydro Purchase</a:t>
            </a:r>
            <a:endParaRPr lang="en-US" sz="3600" b="1" dirty="0">
              <a:latin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5425" y="767355"/>
            <a:ext cx="8461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:\Users\tpatterson\AppData\Local\Microsoft\Windows\Temporary Internet Files\Content.Outlook\C7KYI4YV\MP_300 + ALLETE_FINA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172200"/>
            <a:ext cx="914400" cy="424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1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8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5138" y="3376040"/>
            <a:ext cx="6234112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GNTL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t="40373"/>
          <a:stretch/>
        </p:blipFill>
        <p:spPr bwMode="auto">
          <a:xfrm>
            <a:off x="5529263" y="4106450"/>
            <a:ext cx="1762125" cy="88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4" descr="win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7735">
            <a:off x="2547938" y="4352353"/>
            <a:ext cx="42687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8" name="Group 115"/>
          <p:cNvGrpSpPr>
            <a:grpSpLocks/>
          </p:cNvGrpSpPr>
          <p:nvPr/>
        </p:nvGrpSpPr>
        <p:grpSpPr bwMode="auto">
          <a:xfrm>
            <a:off x="3505200" y="1239265"/>
            <a:ext cx="3657600" cy="2605088"/>
            <a:chOff x="3520222" y="1752600"/>
            <a:chExt cx="3960761" cy="4792066"/>
          </a:xfrm>
        </p:grpSpPr>
        <p:grpSp>
          <p:nvGrpSpPr>
            <p:cNvPr id="32781" name="Group 3"/>
            <p:cNvGrpSpPr>
              <a:grpSpLocks/>
            </p:cNvGrpSpPr>
            <p:nvPr/>
          </p:nvGrpSpPr>
          <p:grpSpPr bwMode="auto">
            <a:xfrm>
              <a:off x="4583113" y="3787775"/>
              <a:ext cx="2089150" cy="2679700"/>
              <a:chOff x="384" y="1935"/>
              <a:chExt cx="1625" cy="2243"/>
            </a:xfrm>
          </p:grpSpPr>
          <p:sp>
            <p:nvSpPr>
              <p:cNvPr id="32841" name="Freeform 4"/>
              <p:cNvSpPr>
                <a:spLocks/>
              </p:cNvSpPr>
              <p:nvPr/>
            </p:nvSpPr>
            <p:spPr bwMode="auto">
              <a:xfrm>
                <a:off x="1921" y="3715"/>
                <a:ext cx="88" cy="79"/>
              </a:xfrm>
              <a:custGeom>
                <a:avLst/>
                <a:gdLst>
                  <a:gd name="T0" fmla="*/ 0 w 50"/>
                  <a:gd name="T1" fmla="*/ 0 h 45"/>
                  <a:gd name="T2" fmla="*/ 14268 w 50"/>
                  <a:gd name="T3" fmla="*/ 6315 h 45"/>
                  <a:gd name="T4" fmla="*/ 0 w 50"/>
                  <a:gd name="T5" fmla="*/ 12519 h 45"/>
                  <a:gd name="T6" fmla="*/ 0 w 50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45"/>
                  <a:gd name="T14" fmla="*/ 50 w 50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45">
                    <a:moveTo>
                      <a:pt x="0" y="0"/>
                    </a:moveTo>
                    <a:lnTo>
                      <a:pt x="50" y="23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2" name="Freeform 5"/>
              <p:cNvSpPr>
                <a:spLocks/>
              </p:cNvSpPr>
              <p:nvPr/>
            </p:nvSpPr>
            <p:spPr bwMode="auto">
              <a:xfrm>
                <a:off x="1921" y="3774"/>
                <a:ext cx="88" cy="79"/>
              </a:xfrm>
              <a:custGeom>
                <a:avLst/>
                <a:gdLst>
                  <a:gd name="T0" fmla="*/ 0 w 50"/>
                  <a:gd name="T1" fmla="*/ 0 h 45"/>
                  <a:gd name="T2" fmla="*/ 14268 w 50"/>
                  <a:gd name="T3" fmla="*/ 6315 h 45"/>
                  <a:gd name="T4" fmla="*/ 0 w 50"/>
                  <a:gd name="T5" fmla="*/ 12519 h 45"/>
                  <a:gd name="T6" fmla="*/ 0 w 50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45"/>
                  <a:gd name="T14" fmla="*/ 50 w 50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45">
                    <a:moveTo>
                      <a:pt x="0" y="0"/>
                    </a:moveTo>
                    <a:lnTo>
                      <a:pt x="50" y="23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3" name="Freeform 6"/>
              <p:cNvSpPr>
                <a:spLocks/>
              </p:cNvSpPr>
              <p:nvPr/>
            </p:nvSpPr>
            <p:spPr bwMode="auto">
              <a:xfrm>
                <a:off x="1919" y="3817"/>
                <a:ext cx="88" cy="79"/>
              </a:xfrm>
              <a:custGeom>
                <a:avLst/>
                <a:gdLst>
                  <a:gd name="T0" fmla="*/ 0 w 50"/>
                  <a:gd name="T1" fmla="*/ 0 h 45"/>
                  <a:gd name="T2" fmla="*/ 14268 w 50"/>
                  <a:gd name="T3" fmla="*/ 6315 h 45"/>
                  <a:gd name="T4" fmla="*/ 0 w 50"/>
                  <a:gd name="T5" fmla="*/ 12519 h 45"/>
                  <a:gd name="T6" fmla="*/ 0 w 50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45"/>
                  <a:gd name="T14" fmla="*/ 50 w 50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45">
                    <a:moveTo>
                      <a:pt x="0" y="0"/>
                    </a:moveTo>
                    <a:lnTo>
                      <a:pt x="50" y="23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4" name="Freeform 7"/>
              <p:cNvSpPr>
                <a:spLocks/>
              </p:cNvSpPr>
              <p:nvPr/>
            </p:nvSpPr>
            <p:spPr bwMode="auto">
              <a:xfrm rot="5400000">
                <a:off x="1832" y="4086"/>
                <a:ext cx="88" cy="79"/>
              </a:xfrm>
              <a:custGeom>
                <a:avLst/>
                <a:gdLst>
                  <a:gd name="T0" fmla="*/ 0 w 50"/>
                  <a:gd name="T1" fmla="*/ 0 h 45"/>
                  <a:gd name="T2" fmla="*/ 14268 w 50"/>
                  <a:gd name="T3" fmla="*/ 6315 h 45"/>
                  <a:gd name="T4" fmla="*/ 0 w 50"/>
                  <a:gd name="T5" fmla="*/ 12519 h 45"/>
                  <a:gd name="T6" fmla="*/ 0 w 50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45"/>
                  <a:gd name="T14" fmla="*/ 50 w 50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45">
                    <a:moveTo>
                      <a:pt x="0" y="0"/>
                    </a:moveTo>
                    <a:lnTo>
                      <a:pt x="50" y="23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5" name="Freeform 8"/>
              <p:cNvSpPr>
                <a:spLocks/>
              </p:cNvSpPr>
              <p:nvPr/>
            </p:nvSpPr>
            <p:spPr bwMode="auto">
              <a:xfrm rot="5400000">
                <a:off x="1786" y="4086"/>
                <a:ext cx="88" cy="79"/>
              </a:xfrm>
              <a:custGeom>
                <a:avLst/>
                <a:gdLst>
                  <a:gd name="T0" fmla="*/ 0 w 50"/>
                  <a:gd name="T1" fmla="*/ 0 h 45"/>
                  <a:gd name="T2" fmla="*/ 14268 w 50"/>
                  <a:gd name="T3" fmla="*/ 6315 h 45"/>
                  <a:gd name="T4" fmla="*/ 0 w 50"/>
                  <a:gd name="T5" fmla="*/ 12519 h 45"/>
                  <a:gd name="T6" fmla="*/ 0 w 50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45"/>
                  <a:gd name="T14" fmla="*/ 50 w 50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45">
                    <a:moveTo>
                      <a:pt x="0" y="0"/>
                    </a:moveTo>
                    <a:lnTo>
                      <a:pt x="50" y="23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6" name="Freeform 9"/>
              <p:cNvSpPr>
                <a:spLocks/>
              </p:cNvSpPr>
              <p:nvPr/>
            </p:nvSpPr>
            <p:spPr bwMode="auto">
              <a:xfrm rot="5400000">
                <a:off x="1378" y="4094"/>
                <a:ext cx="88" cy="79"/>
              </a:xfrm>
              <a:custGeom>
                <a:avLst/>
                <a:gdLst>
                  <a:gd name="T0" fmla="*/ 0 w 50"/>
                  <a:gd name="T1" fmla="*/ 0 h 45"/>
                  <a:gd name="T2" fmla="*/ 14268 w 50"/>
                  <a:gd name="T3" fmla="*/ 6315 h 45"/>
                  <a:gd name="T4" fmla="*/ 0 w 50"/>
                  <a:gd name="T5" fmla="*/ 12519 h 45"/>
                  <a:gd name="T6" fmla="*/ 0 w 50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45"/>
                  <a:gd name="T14" fmla="*/ 50 w 50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45">
                    <a:moveTo>
                      <a:pt x="0" y="0"/>
                    </a:moveTo>
                    <a:lnTo>
                      <a:pt x="50" y="23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7" name="Freeform 10"/>
              <p:cNvSpPr>
                <a:spLocks/>
              </p:cNvSpPr>
              <p:nvPr/>
            </p:nvSpPr>
            <p:spPr bwMode="auto">
              <a:xfrm rot="10800000">
                <a:off x="389" y="3857"/>
                <a:ext cx="88" cy="79"/>
              </a:xfrm>
              <a:custGeom>
                <a:avLst/>
                <a:gdLst>
                  <a:gd name="T0" fmla="*/ 0 w 50"/>
                  <a:gd name="T1" fmla="*/ 0 h 45"/>
                  <a:gd name="T2" fmla="*/ 14268 w 50"/>
                  <a:gd name="T3" fmla="*/ 6315 h 45"/>
                  <a:gd name="T4" fmla="*/ 0 w 50"/>
                  <a:gd name="T5" fmla="*/ 12519 h 45"/>
                  <a:gd name="T6" fmla="*/ 0 w 50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45"/>
                  <a:gd name="T14" fmla="*/ 50 w 50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45">
                    <a:moveTo>
                      <a:pt x="0" y="0"/>
                    </a:moveTo>
                    <a:lnTo>
                      <a:pt x="50" y="23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8" name="Freeform 11"/>
              <p:cNvSpPr>
                <a:spLocks/>
              </p:cNvSpPr>
              <p:nvPr/>
            </p:nvSpPr>
            <p:spPr bwMode="auto">
              <a:xfrm rot="10800000">
                <a:off x="384" y="3244"/>
                <a:ext cx="88" cy="79"/>
              </a:xfrm>
              <a:custGeom>
                <a:avLst/>
                <a:gdLst>
                  <a:gd name="T0" fmla="*/ 0 w 50"/>
                  <a:gd name="T1" fmla="*/ 0 h 45"/>
                  <a:gd name="T2" fmla="*/ 14268 w 50"/>
                  <a:gd name="T3" fmla="*/ 6315 h 45"/>
                  <a:gd name="T4" fmla="*/ 0 w 50"/>
                  <a:gd name="T5" fmla="*/ 12519 h 45"/>
                  <a:gd name="T6" fmla="*/ 0 w 50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45"/>
                  <a:gd name="T14" fmla="*/ 50 w 50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45">
                    <a:moveTo>
                      <a:pt x="0" y="0"/>
                    </a:moveTo>
                    <a:lnTo>
                      <a:pt x="50" y="23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9" name="Freeform 12"/>
              <p:cNvSpPr>
                <a:spLocks/>
              </p:cNvSpPr>
              <p:nvPr/>
            </p:nvSpPr>
            <p:spPr bwMode="auto">
              <a:xfrm rot="10800000">
                <a:off x="392" y="2354"/>
                <a:ext cx="88" cy="79"/>
              </a:xfrm>
              <a:custGeom>
                <a:avLst/>
                <a:gdLst>
                  <a:gd name="T0" fmla="*/ 0 w 50"/>
                  <a:gd name="T1" fmla="*/ 0 h 45"/>
                  <a:gd name="T2" fmla="*/ 14268 w 50"/>
                  <a:gd name="T3" fmla="*/ 6315 h 45"/>
                  <a:gd name="T4" fmla="*/ 0 w 50"/>
                  <a:gd name="T5" fmla="*/ 12519 h 45"/>
                  <a:gd name="T6" fmla="*/ 0 w 50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45"/>
                  <a:gd name="T14" fmla="*/ 50 w 50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45">
                    <a:moveTo>
                      <a:pt x="0" y="0"/>
                    </a:moveTo>
                    <a:lnTo>
                      <a:pt x="50" y="23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0" name="Freeform 13"/>
              <p:cNvSpPr>
                <a:spLocks/>
              </p:cNvSpPr>
              <p:nvPr/>
            </p:nvSpPr>
            <p:spPr bwMode="auto">
              <a:xfrm rot="10800000">
                <a:off x="389" y="1935"/>
                <a:ext cx="88" cy="79"/>
              </a:xfrm>
              <a:custGeom>
                <a:avLst/>
                <a:gdLst>
                  <a:gd name="T0" fmla="*/ 0 w 50"/>
                  <a:gd name="T1" fmla="*/ 0 h 45"/>
                  <a:gd name="T2" fmla="*/ 14268 w 50"/>
                  <a:gd name="T3" fmla="*/ 6315 h 45"/>
                  <a:gd name="T4" fmla="*/ 0 w 50"/>
                  <a:gd name="T5" fmla="*/ 12519 h 45"/>
                  <a:gd name="T6" fmla="*/ 0 w 50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45"/>
                  <a:gd name="T14" fmla="*/ 50 w 50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45">
                    <a:moveTo>
                      <a:pt x="0" y="0"/>
                    </a:moveTo>
                    <a:lnTo>
                      <a:pt x="50" y="23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1" name="Freeform 14"/>
              <p:cNvSpPr>
                <a:spLocks/>
              </p:cNvSpPr>
              <p:nvPr/>
            </p:nvSpPr>
            <p:spPr bwMode="auto">
              <a:xfrm rot="5400000">
                <a:off x="848" y="4086"/>
                <a:ext cx="88" cy="79"/>
              </a:xfrm>
              <a:custGeom>
                <a:avLst/>
                <a:gdLst>
                  <a:gd name="T0" fmla="*/ 0 w 50"/>
                  <a:gd name="T1" fmla="*/ 0 h 45"/>
                  <a:gd name="T2" fmla="*/ 14268 w 50"/>
                  <a:gd name="T3" fmla="*/ 6315 h 45"/>
                  <a:gd name="T4" fmla="*/ 0 w 50"/>
                  <a:gd name="T5" fmla="*/ 12519 h 45"/>
                  <a:gd name="T6" fmla="*/ 0 w 50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45"/>
                  <a:gd name="T14" fmla="*/ 50 w 50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45">
                    <a:moveTo>
                      <a:pt x="0" y="0"/>
                    </a:moveTo>
                    <a:lnTo>
                      <a:pt x="50" y="23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82" name="Freeform 15"/>
            <p:cNvSpPr>
              <a:spLocks/>
            </p:cNvSpPr>
            <p:nvPr/>
          </p:nvSpPr>
          <p:spPr bwMode="auto">
            <a:xfrm>
              <a:off x="3520222" y="1752600"/>
              <a:ext cx="3960761" cy="4640260"/>
            </a:xfrm>
            <a:custGeom>
              <a:avLst/>
              <a:gdLst>
                <a:gd name="T0" fmla="*/ 2147483647 w 2521"/>
                <a:gd name="T1" fmla="*/ 2147483647 h 3883"/>
                <a:gd name="T2" fmla="*/ 2147483647 w 2521"/>
                <a:gd name="T3" fmla="*/ 2147483647 h 3883"/>
                <a:gd name="T4" fmla="*/ 2147483647 w 2521"/>
                <a:gd name="T5" fmla="*/ 2147483647 h 3883"/>
                <a:gd name="T6" fmla="*/ 2147483647 w 2521"/>
                <a:gd name="T7" fmla="*/ 2147483647 h 3883"/>
                <a:gd name="T8" fmla="*/ 2147483647 w 2521"/>
                <a:gd name="T9" fmla="*/ 2147483647 h 3883"/>
                <a:gd name="T10" fmla="*/ 2147483647 w 2521"/>
                <a:gd name="T11" fmla="*/ 2147483647 h 3883"/>
                <a:gd name="T12" fmla="*/ 2147483647 w 2521"/>
                <a:gd name="T13" fmla="*/ 2147483647 h 3883"/>
                <a:gd name="T14" fmla="*/ 2147483647 w 2521"/>
                <a:gd name="T15" fmla="*/ 2147483647 h 3883"/>
                <a:gd name="T16" fmla="*/ 2147483647 w 2521"/>
                <a:gd name="T17" fmla="*/ 2147483647 h 3883"/>
                <a:gd name="T18" fmla="*/ 2147483647 w 2521"/>
                <a:gd name="T19" fmla="*/ 2147483647 h 3883"/>
                <a:gd name="T20" fmla="*/ 2147483647 w 2521"/>
                <a:gd name="T21" fmla="*/ 2147483647 h 3883"/>
                <a:gd name="T22" fmla="*/ 2147483647 w 2521"/>
                <a:gd name="T23" fmla="*/ 2147483647 h 3883"/>
                <a:gd name="T24" fmla="*/ 2147483647 w 2521"/>
                <a:gd name="T25" fmla="*/ 2147483647 h 3883"/>
                <a:gd name="T26" fmla="*/ 2147483647 w 2521"/>
                <a:gd name="T27" fmla="*/ 2147483647 h 3883"/>
                <a:gd name="T28" fmla="*/ 2147483647 w 2521"/>
                <a:gd name="T29" fmla="*/ 2147483647 h 3883"/>
                <a:gd name="T30" fmla="*/ 2147483647 w 2521"/>
                <a:gd name="T31" fmla="*/ 2147483647 h 3883"/>
                <a:gd name="T32" fmla="*/ 2147483647 w 2521"/>
                <a:gd name="T33" fmla="*/ 2147483647 h 3883"/>
                <a:gd name="T34" fmla="*/ 2147483647 w 2521"/>
                <a:gd name="T35" fmla="*/ 2147483647 h 3883"/>
                <a:gd name="T36" fmla="*/ 2147483647 w 2521"/>
                <a:gd name="T37" fmla="*/ 2147483647 h 3883"/>
                <a:gd name="T38" fmla="*/ 2147483647 w 2521"/>
                <a:gd name="T39" fmla="*/ 2147483647 h 3883"/>
                <a:gd name="T40" fmla="*/ 2147483647 w 2521"/>
                <a:gd name="T41" fmla="*/ 2147483647 h 3883"/>
                <a:gd name="T42" fmla="*/ 2147483647 w 2521"/>
                <a:gd name="T43" fmla="*/ 2147483647 h 3883"/>
                <a:gd name="T44" fmla="*/ 2147483647 w 2521"/>
                <a:gd name="T45" fmla="*/ 2147483647 h 3883"/>
                <a:gd name="T46" fmla="*/ 2147483647 w 2521"/>
                <a:gd name="T47" fmla="*/ 2147483647 h 3883"/>
                <a:gd name="T48" fmla="*/ 2147483647 w 2521"/>
                <a:gd name="T49" fmla="*/ 2147483647 h 3883"/>
                <a:gd name="T50" fmla="*/ 2147483647 w 2521"/>
                <a:gd name="T51" fmla="*/ 2147483647 h 3883"/>
                <a:gd name="T52" fmla="*/ 2147483647 w 2521"/>
                <a:gd name="T53" fmla="*/ 2147483647 h 3883"/>
                <a:gd name="T54" fmla="*/ 0 w 2521"/>
                <a:gd name="T55" fmla="*/ 2147483647 h 3883"/>
                <a:gd name="T56" fmla="*/ 0 w 2521"/>
                <a:gd name="T57" fmla="*/ 2147483647 h 3883"/>
                <a:gd name="T58" fmla="*/ 2147483647 w 2521"/>
                <a:gd name="T59" fmla="*/ 2147483647 h 3883"/>
                <a:gd name="T60" fmla="*/ 2147483647 w 2521"/>
                <a:gd name="T61" fmla="*/ 2147483647 h 3883"/>
                <a:gd name="T62" fmla="*/ 2147483647 w 2521"/>
                <a:gd name="T63" fmla="*/ 2147483647 h 3883"/>
                <a:gd name="T64" fmla="*/ 2147483647 w 2521"/>
                <a:gd name="T65" fmla="*/ 2147483647 h 3883"/>
                <a:gd name="T66" fmla="*/ 2147483647 w 2521"/>
                <a:gd name="T67" fmla="*/ 2147483647 h 3883"/>
                <a:gd name="T68" fmla="*/ 2147483647 w 2521"/>
                <a:gd name="T69" fmla="*/ 2147483647 h 3883"/>
                <a:gd name="T70" fmla="*/ 2147483647 w 2521"/>
                <a:gd name="T71" fmla="*/ 2147483647 h 3883"/>
                <a:gd name="T72" fmla="*/ 2147483647 w 2521"/>
                <a:gd name="T73" fmla="*/ 2147483647 h 3883"/>
                <a:gd name="T74" fmla="*/ 2147483647 w 2521"/>
                <a:gd name="T75" fmla="*/ 2147483647 h 3883"/>
                <a:gd name="T76" fmla="*/ 2147483647 w 2521"/>
                <a:gd name="T77" fmla="*/ 2147483647 h 3883"/>
                <a:gd name="T78" fmla="*/ 2147483647 w 2521"/>
                <a:gd name="T79" fmla="*/ 2147483647 h 3883"/>
                <a:gd name="T80" fmla="*/ 2147483647 w 2521"/>
                <a:gd name="T81" fmla="*/ 2147483647 h 3883"/>
                <a:gd name="T82" fmla="*/ 2147483647 w 2521"/>
                <a:gd name="T83" fmla="*/ 2147483647 h 3883"/>
                <a:gd name="T84" fmla="*/ 2147483647 w 2521"/>
                <a:gd name="T85" fmla="*/ 2147483647 h 3883"/>
                <a:gd name="T86" fmla="*/ 2147483647 w 2521"/>
                <a:gd name="T87" fmla="*/ 2147483647 h 3883"/>
                <a:gd name="T88" fmla="*/ 2147483647 w 2521"/>
                <a:gd name="T89" fmla="*/ 2147483647 h 3883"/>
                <a:gd name="T90" fmla="*/ 2147483647 w 2521"/>
                <a:gd name="T91" fmla="*/ 2147483647 h 3883"/>
                <a:gd name="T92" fmla="*/ 2147483647 w 2521"/>
                <a:gd name="T93" fmla="*/ 2147483647 h 3883"/>
                <a:gd name="T94" fmla="*/ 2147483647 w 2521"/>
                <a:gd name="T95" fmla="*/ 2147483647 h 3883"/>
                <a:gd name="T96" fmla="*/ 2147483647 w 2521"/>
                <a:gd name="T97" fmla="*/ 2147483647 h 3883"/>
                <a:gd name="T98" fmla="*/ 2147483647 w 2521"/>
                <a:gd name="T99" fmla="*/ 2147483647 h 3883"/>
                <a:gd name="T100" fmla="*/ 2147483647 w 2521"/>
                <a:gd name="T101" fmla="*/ 2147483647 h 3883"/>
                <a:gd name="T102" fmla="*/ 2147483647 w 2521"/>
                <a:gd name="T103" fmla="*/ 2147483647 h 3883"/>
                <a:gd name="T104" fmla="*/ 2147483647 w 2521"/>
                <a:gd name="T105" fmla="*/ 2147483647 h 3883"/>
                <a:gd name="T106" fmla="*/ 2147483647 w 2521"/>
                <a:gd name="T107" fmla="*/ 2147483647 h 38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21"/>
                <a:gd name="T163" fmla="*/ 0 h 3883"/>
                <a:gd name="T164" fmla="*/ 2521 w 2521"/>
                <a:gd name="T165" fmla="*/ 3883 h 38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21" h="3883">
                  <a:moveTo>
                    <a:pt x="1495" y="441"/>
                  </a:moveTo>
                  <a:lnTo>
                    <a:pt x="1534" y="446"/>
                  </a:lnTo>
                  <a:lnTo>
                    <a:pt x="1551" y="446"/>
                  </a:lnTo>
                  <a:lnTo>
                    <a:pt x="1556" y="446"/>
                  </a:lnTo>
                  <a:lnTo>
                    <a:pt x="1567" y="441"/>
                  </a:lnTo>
                  <a:lnTo>
                    <a:pt x="1573" y="441"/>
                  </a:lnTo>
                  <a:lnTo>
                    <a:pt x="1579" y="441"/>
                  </a:lnTo>
                  <a:lnTo>
                    <a:pt x="1584" y="435"/>
                  </a:lnTo>
                  <a:lnTo>
                    <a:pt x="1595" y="441"/>
                  </a:lnTo>
                  <a:lnTo>
                    <a:pt x="1612" y="441"/>
                  </a:lnTo>
                  <a:lnTo>
                    <a:pt x="1629" y="446"/>
                  </a:lnTo>
                  <a:lnTo>
                    <a:pt x="1623" y="457"/>
                  </a:lnTo>
                  <a:lnTo>
                    <a:pt x="1640" y="457"/>
                  </a:lnTo>
                  <a:lnTo>
                    <a:pt x="1646" y="446"/>
                  </a:lnTo>
                  <a:lnTo>
                    <a:pt x="1657" y="446"/>
                  </a:lnTo>
                  <a:lnTo>
                    <a:pt x="1673" y="441"/>
                  </a:lnTo>
                  <a:lnTo>
                    <a:pt x="1685" y="452"/>
                  </a:lnTo>
                  <a:lnTo>
                    <a:pt x="1690" y="469"/>
                  </a:lnTo>
                  <a:lnTo>
                    <a:pt x="1690" y="491"/>
                  </a:lnTo>
                  <a:lnTo>
                    <a:pt x="1696" y="519"/>
                  </a:lnTo>
                  <a:lnTo>
                    <a:pt x="1696" y="536"/>
                  </a:lnTo>
                  <a:lnTo>
                    <a:pt x="1707" y="552"/>
                  </a:lnTo>
                  <a:lnTo>
                    <a:pt x="1712" y="563"/>
                  </a:lnTo>
                  <a:lnTo>
                    <a:pt x="1724" y="597"/>
                  </a:lnTo>
                  <a:lnTo>
                    <a:pt x="1735" y="625"/>
                  </a:lnTo>
                  <a:lnTo>
                    <a:pt x="1740" y="642"/>
                  </a:lnTo>
                  <a:lnTo>
                    <a:pt x="1752" y="642"/>
                  </a:lnTo>
                  <a:lnTo>
                    <a:pt x="1757" y="669"/>
                  </a:lnTo>
                  <a:lnTo>
                    <a:pt x="1768" y="686"/>
                  </a:lnTo>
                  <a:lnTo>
                    <a:pt x="1768" y="692"/>
                  </a:lnTo>
                  <a:lnTo>
                    <a:pt x="1763" y="692"/>
                  </a:lnTo>
                  <a:lnTo>
                    <a:pt x="1774" y="725"/>
                  </a:lnTo>
                  <a:lnTo>
                    <a:pt x="1779" y="742"/>
                  </a:lnTo>
                  <a:lnTo>
                    <a:pt x="1774" y="764"/>
                  </a:lnTo>
                  <a:lnTo>
                    <a:pt x="1785" y="759"/>
                  </a:lnTo>
                  <a:lnTo>
                    <a:pt x="1791" y="770"/>
                  </a:lnTo>
                  <a:lnTo>
                    <a:pt x="1813" y="826"/>
                  </a:lnTo>
                  <a:lnTo>
                    <a:pt x="1824" y="848"/>
                  </a:lnTo>
                  <a:lnTo>
                    <a:pt x="1830" y="859"/>
                  </a:lnTo>
                  <a:lnTo>
                    <a:pt x="1841" y="881"/>
                  </a:lnTo>
                  <a:lnTo>
                    <a:pt x="1852" y="915"/>
                  </a:lnTo>
                  <a:lnTo>
                    <a:pt x="1858" y="948"/>
                  </a:lnTo>
                  <a:lnTo>
                    <a:pt x="1852" y="960"/>
                  </a:lnTo>
                  <a:lnTo>
                    <a:pt x="1846" y="976"/>
                  </a:lnTo>
                  <a:lnTo>
                    <a:pt x="1841" y="1010"/>
                  </a:lnTo>
                  <a:lnTo>
                    <a:pt x="1824" y="1032"/>
                  </a:lnTo>
                  <a:lnTo>
                    <a:pt x="1813" y="1071"/>
                  </a:lnTo>
                  <a:lnTo>
                    <a:pt x="1779" y="1082"/>
                  </a:lnTo>
                  <a:lnTo>
                    <a:pt x="1779" y="1088"/>
                  </a:lnTo>
                  <a:lnTo>
                    <a:pt x="1807" y="1077"/>
                  </a:lnTo>
                  <a:lnTo>
                    <a:pt x="1824" y="1071"/>
                  </a:lnTo>
                  <a:lnTo>
                    <a:pt x="1830" y="1060"/>
                  </a:lnTo>
                  <a:lnTo>
                    <a:pt x="1841" y="1049"/>
                  </a:lnTo>
                  <a:lnTo>
                    <a:pt x="1852" y="1032"/>
                  </a:lnTo>
                  <a:lnTo>
                    <a:pt x="1874" y="1026"/>
                  </a:lnTo>
                  <a:lnTo>
                    <a:pt x="1902" y="1015"/>
                  </a:lnTo>
                  <a:lnTo>
                    <a:pt x="1902" y="1021"/>
                  </a:lnTo>
                  <a:lnTo>
                    <a:pt x="1874" y="1060"/>
                  </a:lnTo>
                  <a:lnTo>
                    <a:pt x="1863" y="1065"/>
                  </a:lnTo>
                  <a:lnTo>
                    <a:pt x="1858" y="1077"/>
                  </a:lnTo>
                  <a:lnTo>
                    <a:pt x="1880" y="1065"/>
                  </a:lnTo>
                  <a:lnTo>
                    <a:pt x="1885" y="1060"/>
                  </a:lnTo>
                  <a:lnTo>
                    <a:pt x="1891" y="1049"/>
                  </a:lnTo>
                  <a:lnTo>
                    <a:pt x="1902" y="1038"/>
                  </a:lnTo>
                  <a:lnTo>
                    <a:pt x="1913" y="1026"/>
                  </a:lnTo>
                  <a:lnTo>
                    <a:pt x="1924" y="1026"/>
                  </a:lnTo>
                  <a:lnTo>
                    <a:pt x="1936" y="1021"/>
                  </a:lnTo>
                  <a:lnTo>
                    <a:pt x="1980" y="1004"/>
                  </a:lnTo>
                  <a:lnTo>
                    <a:pt x="2008" y="987"/>
                  </a:lnTo>
                  <a:lnTo>
                    <a:pt x="2075" y="954"/>
                  </a:lnTo>
                  <a:lnTo>
                    <a:pt x="2103" y="937"/>
                  </a:lnTo>
                  <a:lnTo>
                    <a:pt x="2131" y="932"/>
                  </a:lnTo>
                  <a:lnTo>
                    <a:pt x="2148" y="932"/>
                  </a:lnTo>
                  <a:lnTo>
                    <a:pt x="2170" y="932"/>
                  </a:lnTo>
                  <a:lnTo>
                    <a:pt x="2192" y="937"/>
                  </a:lnTo>
                  <a:lnTo>
                    <a:pt x="2209" y="937"/>
                  </a:lnTo>
                  <a:lnTo>
                    <a:pt x="2231" y="948"/>
                  </a:lnTo>
                  <a:lnTo>
                    <a:pt x="2237" y="943"/>
                  </a:lnTo>
                  <a:lnTo>
                    <a:pt x="2248" y="954"/>
                  </a:lnTo>
                  <a:lnTo>
                    <a:pt x="2282" y="971"/>
                  </a:lnTo>
                  <a:lnTo>
                    <a:pt x="2309" y="982"/>
                  </a:lnTo>
                  <a:lnTo>
                    <a:pt x="2332" y="993"/>
                  </a:lnTo>
                  <a:lnTo>
                    <a:pt x="2382" y="1010"/>
                  </a:lnTo>
                  <a:lnTo>
                    <a:pt x="2415" y="1015"/>
                  </a:lnTo>
                  <a:lnTo>
                    <a:pt x="2449" y="1015"/>
                  </a:lnTo>
                  <a:lnTo>
                    <a:pt x="2488" y="1026"/>
                  </a:lnTo>
                  <a:lnTo>
                    <a:pt x="2521" y="1038"/>
                  </a:lnTo>
                  <a:lnTo>
                    <a:pt x="1707" y="2187"/>
                  </a:lnTo>
                  <a:lnTo>
                    <a:pt x="1400" y="2521"/>
                  </a:lnTo>
                  <a:lnTo>
                    <a:pt x="1445" y="3810"/>
                  </a:lnTo>
                  <a:lnTo>
                    <a:pt x="1422" y="3821"/>
                  </a:lnTo>
                  <a:lnTo>
                    <a:pt x="1417" y="3838"/>
                  </a:lnTo>
                  <a:lnTo>
                    <a:pt x="1434" y="3860"/>
                  </a:lnTo>
                  <a:lnTo>
                    <a:pt x="1439" y="3866"/>
                  </a:lnTo>
                  <a:lnTo>
                    <a:pt x="1428" y="3871"/>
                  </a:lnTo>
                  <a:lnTo>
                    <a:pt x="1417" y="3871"/>
                  </a:lnTo>
                  <a:lnTo>
                    <a:pt x="1411" y="3871"/>
                  </a:lnTo>
                  <a:lnTo>
                    <a:pt x="736" y="3883"/>
                  </a:lnTo>
                  <a:lnTo>
                    <a:pt x="11" y="3871"/>
                  </a:lnTo>
                  <a:lnTo>
                    <a:pt x="11" y="3810"/>
                  </a:lnTo>
                  <a:lnTo>
                    <a:pt x="5" y="3810"/>
                  </a:lnTo>
                  <a:lnTo>
                    <a:pt x="11" y="3687"/>
                  </a:lnTo>
                  <a:lnTo>
                    <a:pt x="5" y="3687"/>
                  </a:lnTo>
                  <a:lnTo>
                    <a:pt x="11" y="3559"/>
                  </a:lnTo>
                  <a:lnTo>
                    <a:pt x="5" y="3559"/>
                  </a:lnTo>
                  <a:lnTo>
                    <a:pt x="11" y="3436"/>
                  </a:lnTo>
                  <a:lnTo>
                    <a:pt x="0" y="3436"/>
                  </a:lnTo>
                  <a:lnTo>
                    <a:pt x="11" y="3308"/>
                  </a:lnTo>
                  <a:lnTo>
                    <a:pt x="0" y="3308"/>
                  </a:lnTo>
                  <a:lnTo>
                    <a:pt x="5" y="3185"/>
                  </a:lnTo>
                  <a:lnTo>
                    <a:pt x="0" y="3185"/>
                  </a:lnTo>
                  <a:lnTo>
                    <a:pt x="5" y="3057"/>
                  </a:lnTo>
                  <a:lnTo>
                    <a:pt x="0" y="3057"/>
                  </a:lnTo>
                  <a:lnTo>
                    <a:pt x="11" y="2823"/>
                  </a:lnTo>
                  <a:lnTo>
                    <a:pt x="5" y="2823"/>
                  </a:lnTo>
                  <a:lnTo>
                    <a:pt x="11" y="2700"/>
                  </a:lnTo>
                  <a:lnTo>
                    <a:pt x="5" y="2700"/>
                  </a:lnTo>
                  <a:lnTo>
                    <a:pt x="11" y="2572"/>
                  </a:lnTo>
                  <a:lnTo>
                    <a:pt x="5" y="2572"/>
                  </a:lnTo>
                  <a:lnTo>
                    <a:pt x="17" y="2449"/>
                  </a:lnTo>
                  <a:lnTo>
                    <a:pt x="5" y="2449"/>
                  </a:lnTo>
                  <a:lnTo>
                    <a:pt x="17" y="2326"/>
                  </a:lnTo>
                  <a:lnTo>
                    <a:pt x="11" y="2326"/>
                  </a:lnTo>
                  <a:lnTo>
                    <a:pt x="17" y="2204"/>
                  </a:lnTo>
                  <a:lnTo>
                    <a:pt x="11" y="2204"/>
                  </a:lnTo>
                  <a:lnTo>
                    <a:pt x="17" y="2081"/>
                  </a:lnTo>
                  <a:lnTo>
                    <a:pt x="5" y="2081"/>
                  </a:lnTo>
                  <a:lnTo>
                    <a:pt x="11" y="1958"/>
                  </a:lnTo>
                  <a:lnTo>
                    <a:pt x="5" y="1958"/>
                  </a:lnTo>
                  <a:lnTo>
                    <a:pt x="11" y="1835"/>
                  </a:lnTo>
                  <a:lnTo>
                    <a:pt x="5" y="1835"/>
                  </a:lnTo>
                  <a:lnTo>
                    <a:pt x="11" y="1713"/>
                  </a:lnTo>
                  <a:lnTo>
                    <a:pt x="5" y="1713"/>
                  </a:lnTo>
                  <a:lnTo>
                    <a:pt x="11" y="1584"/>
                  </a:lnTo>
                  <a:lnTo>
                    <a:pt x="5" y="1584"/>
                  </a:lnTo>
                  <a:lnTo>
                    <a:pt x="11" y="1467"/>
                  </a:lnTo>
                  <a:lnTo>
                    <a:pt x="5" y="1467"/>
                  </a:lnTo>
                  <a:lnTo>
                    <a:pt x="100" y="0"/>
                  </a:lnTo>
                  <a:lnTo>
                    <a:pt x="385" y="22"/>
                  </a:lnTo>
                  <a:lnTo>
                    <a:pt x="714" y="33"/>
                  </a:lnTo>
                  <a:lnTo>
                    <a:pt x="1054" y="39"/>
                  </a:lnTo>
                  <a:lnTo>
                    <a:pt x="1367" y="28"/>
                  </a:lnTo>
                  <a:lnTo>
                    <a:pt x="1361" y="45"/>
                  </a:lnTo>
                  <a:lnTo>
                    <a:pt x="1367" y="67"/>
                  </a:lnTo>
                  <a:lnTo>
                    <a:pt x="1372" y="84"/>
                  </a:lnTo>
                  <a:lnTo>
                    <a:pt x="1372" y="100"/>
                  </a:lnTo>
                  <a:lnTo>
                    <a:pt x="1383" y="106"/>
                  </a:lnTo>
                  <a:lnTo>
                    <a:pt x="1372" y="112"/>
                  </a:lnTo>
                  <a:lnTo>
                    <a:pt x="1372" y="123"/>
                  </a:lnTo>
                  <a:lnTo>
                    <a:pt x="1372" y="139"/>
                  </a:lnTo>
                  <a:lnTo>
                    <a:pt x="1372" y="151"/>
                  </a:lnTo>
                  <a:lnTo>
                    <a:pt x="1372" y="156"/>
                  </a:lnTo>
                  <a:lnTo>
                    <a:pt x="1372" y="167"/>
                  </a:lnTo>
                  <a:lnTo>
                    <a:pt x="1378" y="179"/>
                  </a:lnTo>
                  <a:lnTo>
                    <a:pt x="1372" y="179"/>
                  </a:lnTo>
                  <a:lnTo>
                    <a:pt x="1378" y="201"/>
                  </a:lnTo>
                  <a:lnTo>
                    <a:pt x="1383" y="212"/>
                  </a:lnTo>
                  <a:lnTo>
                    <a:pt x="1383" y="223"/>
                  </a:lnTo>
                  <a:lnTo>
                    <a:pt x="1389" y="234"/>
                  </a:lnTo>
                  <a:lnTo>
                    <a:pt x="1389" y="245"/>
                  </a:lnTo>
                  <a:lnTo>
                    <a:pt x="1394" y="257"/>
                  </a:lnTo>
                  <a:lnTo>
                    <a:pt x="1400" y="245"/>
                  </a:lnTo>
                  <a:lnTo>
                    <a:pt x="1394" y="251"/>
                  </a:lnTo>
                  <a:lnTo>
                    <a:pt x="1394" y="257"/>
                  </a:lnTo>
                  <a:lnTo>
                    <a:pt x="1389" y="257"/>
                  </a:lnTo>
                  <a:lnTo>
                    <a:pt x="1378" y="257"/>
                  </a:lnTo>
                  <a:lnTo>
                    <a:pt x="1389" y="262"/>
                  </a:lnTo>
                  <a:lnTo>
                    <a:pt x="1378" y="273"/>
                  </a:lnTo>
                  <a:lnTo>
                    <a:pt x="1383" y="279"/>
                  </a:lnTo>
                  <a:lnTo>
                    <a:pt x="1383" y="296"/>
                  </a:lnTo>
                  <a:lnTo>
                    <a:pt x="1378" y="301"/>
                  </a:lnTo>
                  <a:lnTo>
                    <a:pt x="1378" y="307"/>
                  </a:lnTo>
                  <a:lnTo>
                    <a:pt x="1378" y="340"/>
                  </a:lnTo>
                  <a:lnTo>
                    <a:pt x="1378" y="346"/>
                  </a:lnTo>
                  <a:lnTo>
                    <a:pt x="1372" y="351"/>
                  </a:lnTo>
                  <a:lnTo>
                    <a:pt x="1350" y="351"/>
                  </a:lnTo>
                  <a:lnTo>
                    <a:pt x="1378" y="351"/>
                  </a:lnTo>
                  <a:lnTo>
                    <a:pt x="1383" y="363"/>
                  </a:lnTo>
                  <a:lnTo>
                    <a:pt x="1389" y="368"/>
                  </a:lnTo>
                  <a:lnTo>
                    <a:pt x="1400" y="390"/>
                  </a:lnTo>
                  <a:lnTo>
                    <a:pt x="1411" y="390"/>
                  </a:lnTo>
                  <a:lnTo>
                    <a:pt x="1417" y="407"/>
                  </a:lnTo>
                  <a:lnTo>
                    <a:pt x="1422" y="418"/>
                  </a:lnTo>
                  <a:lnTo>
                    <a:pt x="1439" y="441"/>
                  </a:lnTo>
                  <a:lnTo>
                    <a:pt x="1450" y="463"/>
                  </a:lnTo>
                  <a:lnTo>
                    <a:pt x="1456" y="469"/>
                  </a:lnTo>
                  <a:lnTo>
                    <a:pt x="1473" y="469"/>
                  </a:lnTo>
                  <a:lnTo>
                    <a:pt x="1484" y="441"/>
                  </a:lnTo>
                  <a:lnTo>
                    <a:pt x="1495" y="435"/>
                  </a:lnTo>
                  <a:lnTo>
                    <a:pt x="1489" y="441"/>
                  </a:lnTo>
                  <a:lnTo>
                    <a:pt x="1489" y="446"/>
                  </a:lnTo>
                  <a:lnTo>
                    <a:pt x="1484" y="463"/>
                  </a:lnTo>
                  <a:lnTo>
                    <a:pt x="1484" y="469"/>
                  </a:lnTo>
                  <a:lnTo>
                    <a:pt x="1495" y="480"/>
                  </a:lnTo>
                  <a:lnTo>
                    <a:pt x="1478" y="508"/>
                  </a:lnTo>
                  <a:lnTo>
                    <a:pt x="1484" y="536"/>
                  </a:lnTo>
                  <a:lnTo>
                    <a:pt x="1484" y="563"/>
                  </a:lnTo>
                  <a:lnTo>
                    <a:pt x="1484" y="586"/>
                  </a:lnTo>
                  <a:lnTo>
                    <a:pt x="1484" y="597"/>
                  </a:lnTo>
                  <a:lnTo>
                    <a:pt x="1478" y="591"/>
                  </a:lnTo>
                  <a:lnTo>
                    <a:pt x="1473" y="614"/>
                  </a:lnTo>
                  <a:lnTo>
                    <a:pt x="1478" y="614"/>
                  </a:lnTo>
                  <a:lnTo>
                    <a:pt x="1484" y="597"/>
                  </a:lnTo>
                  <a:lnTo>
                    <a:pt x="1495" y="580"/>
                  </a:lnTo>
                  <a:lnTo>
                    <a:pt x="1495" y="552"/>
                  </a:lnTo>
                  <a:lnTo>
                    <a:pt x="1489" y="524"/>
                  </a:lnTo>
                  <a:lnTo>
                    <a:pt x="1484" y="508"/>
                  </a:lnTo>
                  <a:lnTo>
                    <a:pt x="1495" y="496"/>
                  </a:lnTo>
                  <a:lnTo>
                    <a:pt x="1500" y="480"/>
                  </a:lnTo>
                  <a:lnTo>
                    <a:pt x="1500" y="469"/>
                  </a:lnTo>
                  <a:lnTo>
                    <a:pt x="1500" y="457"/>
                  </a:lnTo>
                  <a:lnTo>
                    <a:pt x="1500" y="452"/>
                  </a:lnTo>
                  <a:lnTo>
                    <a:pt x="1495" y="44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9C7B5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83" name="Group 16"/>
            <p:cNvGrpSpPr>
              <a:grpSpLocks/>
            </p:cNvGrpSpPr>
            <p:nvPr/>
          </p:nvGrpSpPr>
          <p:grpSpPr bwMode="auto">
            <a:xfrm>
              <a:off x="3957638" y="3387646"/>
              <a:ext cx="1814588" cy="2986167"/>
              <a:chOff x="481" y="1585"/>
              <a:chExt cx="1412" cy="2499"/>
            </a:xfrm>
          </p:grpSpPr>
          <p:sp>
            <p:nvSpPr>
              <p:cNvPr id="32834" name="Freeform 18"/>
              <p:cNvSpPr>
                <a:spLocks/>
              </p:cNvSpPr>
              <p:nvPr/>
            </p:nvSpPr>
            <p:spPr bwMode="auto">
              <a:xfrm>
                <a:off x="1190" y="3030"/>
                <a:ext cx="67" cy="67"/>
              </a:xfrm>
              <a:custGeom>
                <a:avLst/>
                <a:gdLst>
                  <a:gd name="T0" fmla="*/ 67 w 67"/>
                  <a:gd name="T1" fmla="*/ 16 h 67"/>
                  <a:gd name="T2" fmla="*/ 50 w 67"/>
                  <a:gd name="T3" fmla="*/ 16 h 67"/>
                  <a:gd name="T4" fmla="*/ 33 w 67"/>
                  <a:gd name="T5" fmla="*/ 11 h 67"/>
                  <a:gd name="T6" fmla="*/ 17 w 67"/>
                  <a:gd name="T7" fmla="*/ 5 h 67"/>
                  <a:gd name="T8" fmla="*/ 0 w 67"/>
                  <a:gd name="T9" fmla="*/ 0 h 67"/>
                  <a:gd name="T10" fmla="*/ 5 w 67"/>
                  <a:gd name="T11" fmla="*/ 67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67"/>
                  <a:gd name="T20" fmla="*/ 67 w 67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67">
                    <a:moveTo>
                      <a:pt x="67" y="16"/>
                    </a:moveTo>
                    <a:lnTo>
                      <a:pt x="50" y="16"/>
                    </a:lnTo>
                    <a:lnTo>
                      <a:pt x="33" y="11"/>
                    </a:lnTo>
                    <a:lnTo>
                      <a:pt x="17" y="5"/>
                    </a:lnTo>
                    <a:lnTo>
                      <a:pt x="0" y="0"/>
                    </a:lnTo>
                    <a:lnTo>
                      <a:pt x="5" y="67"/>
                    </a:lnTo>
                  </a:path>
                </a:pathLst>
              </a:custGeom>
              <a:noFill/>
              <a:ln w="6350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5" name="Freeform 19"/>
              <p:cNvSpPr>
                <a:spLocks/>
              </p:cNvSpPr>
              <p:nvPr/>
            </p:nvSpPr>
            <p:spPr bwMode="auto">
              <a:xfrm>
                <a:off x="1480" y="2913"/>
                <a:ext cx="296" cy="83"/>
              </a:xfrm>
              <a:custGeom>
                <a:avLst/>
                <a:gdLst>
                  <a:gd name="T0" fmla="*/ 296 w 296"/>
                  <a:gd name="T1" fmla="*/ 83 h 83"/>
                  <a:gd name="T2" fmla="*/ 279 w 296"/>
                  <a:gd name="T3" fmla="*/ 72 h 83"/>
                  <a:gd name="T4" fmla="*/ 262 w 296"/>
                  <a:gd name="T5" fmla="*/ 55 h 83"/>
                  <a:gd name="T6" fmla="*/ 245 w 296"/>
                  <a:gd name="T7" fmla="*/ 61 h 83"/>
                  <a:gd name="T8" fmla="*/ 229 w 296"/>
                  <a:gd name="T9" fmla="*/ 50 h 83"/>
                  <a:gd name="T10" fmla="*/ 212 w 296"/>
                  <a:gd name="T11" fmla="*/ 55 h 83"/>
                  <a:gd name="T12" fmla="*/ 195 w 296"/>
                  <a:gd name="T13" fmla="*/ 50 h 83"/>
                  <a:gd name="T14" fmla="*/ 173 w 296"/>
                  <a:gd name="T15" fmla="*/ 72 h 83"/>
                  <a:gd name="T16" fmla="*/ 134 w 296"/>
                  <a:gd name="T17" fmla="*/ 61 h 83"/>
                  <a:gd name="T18" fmla="*/ 100 w 296"/>
                  <a:gd name="T19" fmla="*/ 44 h 83"/>
                  <a:gd name="T20" fmla="*/ 61 w 296"/>
                  <a:gd name="T21" fmla="*/ 22 h 83"/>
                  <a:gd name="T22" fmla="*/ 45 w 296"/>
                  <a:gd name="T23" fmla="*/ 33 h 83"/>
                  <a:gd name="T24" fmla="*/ 28 w 296"/>
                  <a:gd name="T25" fmla="*/ 11 h 83"/>
                  <a:gd name="T26" fmla="*/ 0 w 296"/>
                  <a:gd name="T27" fmla="*/ 0 h 8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6"/>
                  <a:gd name="T43" fmla="*/ 0 h 83"/>
                  <a:gd name="T44" fmla="*/ 296 w 296"/>
                  <a:gd name="T45" fmla="*/ 83 h 8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6" h="83">
                    <a:moveTo>
                      <a:pt x="296" y="83"/>
                    </a:moveTo>
                    <a:lnTo>
                      <a:pt x="279" y="72"/>
                    </a:lnTo>
                    <a:lnTo>
                      <a:pt x="262" y="55"/>
                    </a:lnTo>
                    <a:lnTo>
                      <a:pt x="245" y="61"/>
                    </a:lnTo>
                    <a:lnTo>
                      <a:pt x="229" y="50"/>
                    </a:lnTo>
                    <a:lnTo>
                      <a:pt x="212" y="55"/>
                    </a:lnTo>
                    <a:lnTo>
                      <a:pt x="195" y="50"/>
                    </a:lnTo>
                    <a:lnTo>
                      <a:pt x="173" y="72"/>
                    </a:lnTo>
                    <a:lnTo>
                      <a:pt x="134" y="61"/>
                    </a:lnTo>
                    <a:lnTo>
                      <a:pt x="100" y="44"/>
                    </a:lnTo>
                    <a:lnTo>
                      <a:pt x="61" y="22"/>
                    </a:lnTo>
                    <a:lnTo>
                      <a:pt x="45" y="33"/>
                    </a:lnTo>
                    <a:lnTo>
                      <a:pt x="28" y="11"/>
                    </a:lnTo>
                    <a:lnTo>
                      <a:pt x="0" y="0"/>
                    </a:lnTo>
                  </a:path>
                </a:pathLst>
              </a:custGeom>
              <a:noFill/>
              <a:ln w="6350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6" name="Freeform 20"/>
              <p:cNvSpPr>
                <a:spLocks/>
              </p:cNvSpPr>
              <p:nvPr/>
            </p:nvSpPr>
            <p:spPr bwMode="auto">
              <a:xfrm>
                <a:off x="1547" y="3108"/>
                <a:ext cx="346" cy="167"/>
              </a:xfrm>
              <a:custGeom>
                <a:avLst/>
                <a:gdLst>
                  <a:gd name="T0" fmla="*/ 0 w 346"/>
                  <a:gd name="T1" fmla="*/ 0 h 167"/>
                  <a:gd name="T2" fmla="*/ 11 w 346"/>
                  <a:gd name="T3" fmla="*/ 17 h 167"/>
                  <a:gd name="T4" fmla="*/ 22 w 346"/>
                  <a:gd name="T5" fmla="*/ 33 h 167"/>
                  <a:gd name="T6" fmla="*/ 22 w 346"/>
                  <a:gd name="T7" fmla="*/ 39 h 167"/>
                  <a:gd name="T8" fmla="*/ 28 w 346"/>
                  <a:gd name="T9" fmla="*/ 44 h 167"/>
                  <a:gd name="T10" fmla="*/ 39 w 346"/>
                  <a:gd name="T11" fmla="*/ 50 h 167"/>
                  <a:gd name="T12" fmla="*/ 56 w 346"/>
                  <a:gd name="T13" fmla="*/ 56 h 167"/>
                  <a:gd name="T14" fmla="*/ 72 w 346"/>
                  <a:gd name="T15" fmla="*/ 56 h 167"/>
                  <a:gd name="T16" fmla="*/ 100 w 346"/>
                  <a:gd name="T17" fmla="*/ 89 h 167"/>
                  <a:gd name="T18" fmla="*/ 112 w 346"/>
                  <a:gd name="T19" fmla="*/ 106 h 167"/>
                  <a:gd name="T20" fmla="*/ 128 w 346"/>
                  <a:gd name="T21" fmla="*/ 106 h 167"/>
                  <a:gd name="T22" fmla="*/ 145 w 346"/>
                  <a:gd name="T23" fmla="*/ 106 h 167"/>
                  <a:gd name="T24" fmla="*/ 151 w 346"/>
                  <a:gd name="T25" fmla="*/ 100 h 167"/>
                  <a:gd name="T26" fmla="*/ 151 w 346"/>
                  <a:gd name="T27" fmla="*/ 95 h 167"/>
                  <a:gd name="T28" fmla="*/ 167 w 346"/>
                  <a:gd name="T29" fmla="*/ 89 h 167"/>
                  <a:gd name="T30" fmla="*/ 184 w 346"/>
                  <a:gd name="T31" fmla="*/ 89 h 167"/>
                  <a:gd name="T32" fmla="*/ 190 w 346"/>
                  <a:gd name="T33" fmla="*/ 95 h 167"/>
                  <a:gd name="T34" fmla="*/ 184 w 346"/>
                  <a:gd name="T35" fmla="*/ 100 h 167"/>
                  <a:gd name="T36" fmla="*/ 178 w 346"/>
                  <a:gd name="T37" fmla="*/ 111 h 167"/>
                  <a:gd name="T38" fmla="*/ 173 w 346"/>
                  <a:gd name="T39" fmla="*/ 117 h 167"/>
                  <a:gd name="T40" fmla="*/ 217 w 346"/>
                  <a:gd name="T41" fmla="*/ 134 h 167"/>
                  <a:gd name="T42" fmla="*/ 229 w 346"/>
                  <a:gd name="T43" fmla="*/ 117 h 167"/>
                  <a:gd name="T44" fmla="*/ 245 w 346"/>
                  <a:gd name="T45" fmla="*/ 117 h 167"/>
                  <a:gd name="T46" fmla="*/ 279 w 346"/>
                  <a:gd name="T47" fmla="*/ 128 h 167"/>
                  <a:gd name="T48" fmla="*/ 290 w 346"/>
                  <a:gd name="T49" fmla="*/ 156 h 167"/>
                  <a:gd name="T50" fmla="*/ 318 w 346"/>
                  <a:gd name="T51" fmla="*/ 167 h 167"/>
                  <a:gd name="T52" fmla="*/ 346 w 346"/>
                  <a:gd name="T53" fmla="*/ 156 h 16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6"/>
                  <a:gd name="T82" fmla="*/ 0 h 167"/>
                  <a:gd name="T83" fmla="*/ 346 w 346"/>
                  <a:gd name="T84" fmla="*/ 167 h 16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6" h="167">
                    <a:moveTo>
                      <a:pt x="0" y="0"/>
                    </a:moveTo>
                    <a:lnTo>
                      <a:pt x="11" y="17"/>
                    </a:lnTo>
                    <a:lnTo>
                      <a:pt x="22" y="33"/>
                    </a:lnTo>
                    <a:lnTo>
                      <a:pt x="22" y="39"/>
                    </a:lnTo>
                    <a:lnTo>
                      <a:pt x="28" y="44"/>
                    </a:lnTo>
                    <a:lnTo>
                      <a:pt x="39" y="50"/>
                    </a:lnTo>
                    <a:lnTo>
                      <a:pt x="56" y="56"/>
                    </a:lnTo>
                    <a:lnTo>
                      <a:pt x="72" y="56"/>
                    </a:lnTo>
                    <a:lnTo>
                      <a:pt x="100" y="89"/>
                    </a:lnTo>
                    <a:lnTo>
                      <a:pt x="112" y="106"/>
                    </a:lnTo>
                    <a:lnTo>
                      <a:pt x="128" y="106"/>
                    </a:lnTo>
                    <a:lnTo>
                      <a:pt x="145" y="106"/>
                    </a:lnTo>
                    <a:lnTo>
                      <a:pt x="151" y="100"/>
                    </a:lnTo>
                    <a:lnTo>
                      <a:pt x="151" y="95"/>
                    </a:lnTo>
                    <a:lnTo>
                      <a:pt x="167" y="89"/>
                    </a:lnTo>
                    <a:lnTo>
                      <a:pt x="184" y="89"/>
                    </a:lnTo>
                    <a:lnTo>
                      <a:pt x="190" y="95"/>
                    </a:lnTo>
                    <a:lnTo>
                      <a:pt x="184" y="100"/>
                    </a:lnTo>
                    <a:lnTo>
                      <a:pt x="178" y="111"/>
                    </a:lnTo>
                    <a:lnTo>
                      <a:pt x="173" y="117"/>
                    </a:lnTo>
                    <a:lnTo>
                      <a:pt x="217" y="134"/>
                    </a:lnTo>
                    <a:lnTo>
                      <a:pt x="229" y="117"/>
                    </a:lnTo>
                    <a:lnTo>
                      <a:pt x="245" y="117"/>
                    </a:lnTo>
                    <a:lnTo>
                      <a:pt x="279" y="128"/>
                    </a:lnTo>
                    <a:lnTo>
                      <a:pt x="290" y="156"/>
                    </a:lnTo>
                    <a:lnTo>
                      <a:pt x="318" y="167"/>
                    </a:lnTo>
                    <a:lnTo>
                      <a:pt x="346" y="156"/>
                    </a:lnTo>
                  </a:path>
                </a:pathLst>
              </a:custGeom>
              <a:noFill/>
              <a:ln w="6350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7" name="Freeform 21"/>
              <p:cNvSpPr>
                <a:spLocks/>
              </p:cNvSpPr>
              <p:nvPr/>
            </p:nvSpPr>
            <p:spPr bwMode="auto">
              <a:xfrm>
                <a:off x="481" y="3387"/>
                <a:ext cx="988" cy="491"/>
              </a:xfrm>
              <a:custGeom>
                <a:avLst/>
                <a:gdLst>
                  <a:gd name="T0" fmla="*/ 982 w 988"/>
                  <a:gd name="T1" fmla="*/ 396 h 491"/>
                  <a:gd name="T2" fmla="*/ 977 w 988"/>
                  <a:gd name="T3" fmla="*/ 396 h 491"/>
                  <a:gd name="T4" fmla="*/ 971 w 988"/>
                  <a:gd name="T5" fmla="*/ 396 h 491"/>
                  <a:gd name="T6" fmla="*/ 971 w 988"/>
                  <a:gd name="T7" fmla="*/ 396 h 491"/>
                  <a:gd name="T8" fmla="*/ 960 w 988"/>
                  <a:gd name="T9" fmla="*/ 396 h 491"/>
                  <a:gd name="T10" fmla="*/ 954 w 988"/>
                  <a:gd name="T11" fmla="*/ 401 h 491"/>
                  <a:gd name="T12" fmla="*/ 954 w 988"/>
                  <a:gd name="T13" fmla="*/ 401 h 491"/>
                  <a:gd name="T14" fmla="*/ 949 w 988"/>
                  <a:gd name="T15" fmla="*/ 401 h 491"/>
                  <a:gd name="T16" fmla="*/ 943 w 988"/>
                  <a:gd name="T17" fmla="*/ 401 h 491"/>
                  <a:gd name="T18" fmla="*/ 938 w 988"/>
                  <a:gd name="T19" fmla="*/ 401 h 491"/>
                  <a:gd name="T20" fmla="*/ 932 w 988"/>
                  <a:gd name="T21" fmla="*/ 401 h 491"/>
                  <a:gd name="T22" fmla="*/ 926 w 988"/>
                  <a:gd name="T23" fmla="*/ 401 h 491"/>
                  <a:gd name="T24" fmla="*/ 921 w 988"/>
                  <a:gd name="T25" fmla="*/ 401 h 491"/>
                  <a:gd name="T26" fmla="*/ 915 w 988"/>
                  <a:gd name="T27" fmla="*/ 401 h 491"/>
                  <a:gd name="T28" fmla="*/ 899 w 988"/>
                  <a:gd name="T29" fmla="*/ 396 h 491"/>
                  <a:gd name="T30" fmla="*/ 860 w 988"/>
                  <a:gd name="T31" fmla="*/ 357 h 491"/>
                  <a:gd name="T32" fmla="*/ 809 w 988"/>
                  <a:gd name="T33" fmla="*/ 340 h 491"/>
                  <a:gd name="T34" fmla="*/ 765 w 988"/>
                  <a:gd name="T35" fmla="*/ 362 h 491"/>
                  <a:gd name="T36" fmla="*/ 731 w 988"/>
                  <a:gd name="T37" fmla="*/ 379 h 491"/>
                  <a:gd name="T38" fmla="*/ 703 w 988"/>
                  <a:gd name="T39" fmla="*/ 385 h 491"/>
                  <a:gd name="T40" fmla="*/ 675 w 988"/>
                  <a:gd name="T41" fmla="*/ 401 h 491"/>
                  <a:gd name="T42" fmla="*/ 681 w 988"/>
                  <a:gd name="T43" fmla="*/ 429 h 491"/>
                  <a:gd name="T44" fmla="*/ 648 w 988"/>
                  <a:gd name="T45" fmla="*/ 435 h 491"/>
                  <a:gd name="T46" fmla="*/ 608 w 988"/>
                  <a:gd name="T47" fmla="*/ 446 h 491"/>
                  <a:gd name="T48" fmla="*/ 547 w 988"/>
                  <a:gd name="T49" fmla="*/ 452 h 491"/>
                  <a:gd name="T50" fmla="*/ 514 w 988"/>
                  <a:gd name="T51" fmla="*/ 452 h 491"/>
                  <a:gd name="T52" fmla="*/ 497 w 988"/>
                  <a:gd name="T53" fmla="*/ 468 h 491"/>
                  <a:gd name="T54" fmla="*/ 486 w 988"/>
                  <a:gd name="T55" fmla="*/ 491 h 491"/>
                  <a:gd name="T56" fmla="*/ 452 w 988"/>
                  <a:gd name="T57" fmla="*/ 485 h 491"/>
                  <a:gd name="T58" fmla="*/ 419 w 988"/>
                  <a:gd name="T59" fmla="*/ 468 h 491"/>
                  <a:gd name="T60" fmla="*/ 385 w 988"/>
                  <a:gd name="T61" fmla="*/ 440 h 491"/>
                  <a:gd name="T62" fmla="*/ 369 w 988"/>
                  <a:gd name="T63" fmla="*/ 413 h 491"/>
                  <a:gd name="T64" fmla="*/ 335 w 988"/>
                  <a:gd name="T65" fmla="*/ 407 h 491"/>
                  <a:gd name="T66" fmla="*/ 302 w 988"/>
                  <a:gd name="T67" fmla="*/ 401 h 491"/>
                  <a:gd name="T68" fmla="*/ 274 w 988"/>
                  <a:gd name="T69" fmla="*/ 385 h 491"/>
                  <a:gd name="T70" fmla="*/ 218 w 988"/>
                  <a:gd name="T71" fmla="*/ 407 h 491"/>
                  <a:gd name="T72" fmla="*/ 196 w 988"/>
                  <a:gd name="T73" fmla="*/ 424 h 491"/>
                  <a:gd name="T74" fmla="*/ 151 w 988"/>
                  <a:gd name="T75" fmla="*/ 401 h 491"/>
                  <a:gd name="T76" fmla="*/ 134 w 988"/>
                  <a:gd name="T77" fmla="*/ 374 h 491"/>
                  <a:gd name="T78" fmla="*/ 118 w 988"/>
                  <a:gd name="T79" fmla="*/ 312 h 491"/>
                  <a:gd name="T80" fmla="*/ 67 w 988"/>
                  <a:gd name="T81" fmla="*/ 251 h 491"/>
                  <a:gd name="T82" fmla="*/ 51 w 988"/>
                  <a:gd name="T83" fmla="*/ 206 h 491"/>
                  <a:gd name="T84" fmla="*/ 34 w 988"/>
                  <a:gd name="T85" fmla="*/ 162 h 491"/>
                  <a:gd name="T86" fmla="*/ 23 w 988"/>
                  <a:gd name="T87" fmla="*/ 117 h 491"/>
                  <a:gd name="T88" fmla="*/ 17 w 988"/>
                  <a:gd name="T89" fmla="*/ 67 h 491"/>
                  <a:gd name="T90" fmla="*/ 12 w 988"/>
                  <a:gd name="T91" fmla="*/ 22 h 49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88"/>
                  <a:gd name="T139" fmla="*/ 0 h 491"/>
                  <a:gd name="T140" fmla="*/ 988 w 988"/>
                  <a:gd name="T141" fmla="*/ 491 h 49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88" h="491">
                    <a:moveTo>
                      <a:pt x="988" y="396"/>
                    </a:moveTo>
                    <a:lnTo>
                      <a:pt x="982" y="396"/>
                    </a:lnTo>
                    <a:lnTo>
                      <a:pt x="977" y="396"/>
                    </a:lnTo>
                    <a:lnTo>
                      <a:pt x="971" y="396"/>
                    </a:lnTo>
                    <a:lnTo>
                      <a:pt x="966" y="396"/>
                    </a:lnTo>
                    <a:lnTo>
                      <a:pt x="960" y="396"/>
                    </a:lnTo>
                    <a:lnTo>
                      <a:pt x="954" y="401"/>
                    </a:lnTo>
                    <a:lnTo>
                      <a:pt x="949" y="401"/>
                    </a:lnTo>
                    <a:lnTo>
                      <a:pt x="943" y="401"/>
                    </a:lnTo>
                    <a:lnTo>
                      <a:pt x="938" y="401"/>
                    </a:lnTo>
                    <a:lnTo>
                      <a:pt x="932" y="401"/>
                    </a:lnTo>
                    <a:lnTo>
                      <a:pt x="926" y="401"/>
                    </a:lnTo>
                    <a:lnTo>
                      <a:pt x="921" y="401"/>
                    </a:lnTo>
                    <a:lnTo>
                      <a:pt x="915" y="401"/>
                    </a:lnTo>
                    <a:lnTo>
                      <a:pt x="921" y="401"/>
                    </a:lnTo>
                    <a:lnTo>
                      <a:pt x="915" y="407"/>
                    </a:lnTo>
                    <a:lnTo>
                      <a:pt x="915" y="401"/>
                    </a:lnTo>
                    <a:lnTo>
                      <a:pt x="899" y="396"/>
                    </a:lnTo>
                    <a:lnTo>
                      <a:pt x="876" y="374"/>
                    </a:lnTo>
                    <a:lnTo>
                      <a:pt x="865" y="368"/>
                    </a:lnTo>
                    <a:lnTo>
                      <a:pt x="860" y="357"/>
                    </a:lnTo>
                    <a:lnTo>
                      <a:pt x="848" y="357"/>
                    </a:lnTo>
                    <a:lnTo>
                      <a:pt x="832" y="351"/>
                    </a:lnTo>
                    <a:lnTo>
                      <a:pt x="809" y="340"/>
                    </a:lnTo>
                    <a:lnTo>
                      <a:pt x="798" y="346"/>
                    </a:lnTo>
                    <a:lnTo>
                      <a:pt x="776" y="351"/>
                    </a:lnTo>
                    <a:lnTo>
                      <a:pt x="765" y="362"/>
                    </a:lnTo>
                    <a:lnTo>
                      <a:pt x="765" y="368"/>
                    </a:lnTo>
                    <a:lnTo>
                      <a:pt x="748" y="374"/>
                    </a:lnTo>
                    <a:lnTo>
                      <a:pt x="731" y="379"/>
                    </a:lnTo>
                    <a:lnTo>
                      <a:pt x="720" y="374"/>
                    </a:lnTo>
                    <a:lnTo>
                      <a:pt x="714" y="379"/>
                    </a:lnTo>
                    <a:lnTo>
                      <a:pt x="703" y="385"/>
                    </a:lnTo>
                    <a:lnTo>
                      <a:pt x="692" y="396"/>
                    </a:lnTo>
                    <a:lnTo>
                      <a:pt x="687" y="401"/>
                    </a:lnTo>
                    <a:lnTo>
                      <a:pt x="675" y="401"/>
                    </a:lnTo>
                    <a:lnTo>
                      <a:pt x="675" y="413"/>
                    </a:lnTo>
                    <a:lnTo>
                      <a:pt x="681" y="424"/>
                    </a:lnTo>
                    <a:lnTo>
                      <a:pt x="681" y="429"/>
                    </a:lnTo>
                    <a:lnTo>
                      <a:pt x="675" y="435"/>
                    </a:lnTo>
                    <a:lnTo>
                      <a:pt x="664" y="440"/>
                    </a:lnTo>
                    <a:lnTo>
                      <a:pt x="648" y="435"/>
                    </a:lnTo>
                    <a:lnTo>
                      <a:pt x="625" y="435"/>
                    </a:lnTo>
                    <a:lnTo>
                      <a:pt x="620" y="446"/>
                    </a:lnTo>
                    <a:lnTo>
                      <a:pt x="608" y="446"/>
                    </a:lnTo>
                    <a:lnTo>
                      <a:pt x="597" y="446"/>
                    </a:lnTo>
                    <a:lnTo>
                      <a:pt x="569" y="452"/>
                    </a:lnTo>
                    <a:lnTo>
                      <a:pt x="547" y="452"/>
                    </a:lnTo>
                    <a:lnTo>
                      <a:pt x="542" y="452"/>
                    </a:lnTo>
                    <a:lnTo>
                      <a:pt x="536" y="457"/>
                    </a:lnTo>
                    <a:lnTo>
                      <a:pt x="514" y="452"/>
                    </a:lnTo>
                    <a:lnTo>
                      <a:pt x="508" y="457"/>
                    </a:lnTo>
                    <a:lnTo>
                      <a:pt x="497" y="468"/>
                    </a:lnTo>
                    <a:lnTo>
                      <a:pt x="497" y="474"/>
                    </a:lnTo>
                    <a:lnTo>
                      <a:pt x="491" y="474"/>
                    </a:lnTo>
                    <a:lnTo>
                      <a:pt x="486" y="491"/>
                    </a:lnTo>
                    <a:lnTo>
                      <a:pt x="475" y="491"/>
                    </a:lnTo>
                    <a:lnTo>
                      <a:pt x="463" y="485"/>
                    </a:lnTo>
                    <a:lnTo>
                      <a:pt x="452" y="485"/>
                    </a:lnTo>
                    <a:lnTo>
                      <a:pt x="436" y="479"/>
                    </a:lnTo>
                    <a:lnTo>
                      <a:pt x="436" y="474"/>
                    </a:lnTo>
                    <a:lnTo>
                      <a:pt x="419" y="468"/>
                    </a:lnTo>
                    <a:lnTo>
                      <a:pt x="391" y="457"/>
                    </a:lnTo>
                    <a:lnTo>
                      <a:pt x="380" y="446"/>
                    </a:lnTo>
                    <a:lnTo>
                      <a:pt x="385" y="440"/>
                    </a:lnTo>
                    <a:lnTo>
                      <a:pt x="374" y="435"/>
                    </a:lnTo>
                    <a:lnTo>
                      <a:pt x="369" y="424"/>
                    </a:lnTo>
                    <a:lnTo>
                      <a:pt x="369" y="413"/>
                    </a:lnTo>
                    <a:lnTo>
                      <a:pt x="357" y="407"/>
                    </a:lnTo>
                    <a:lnTo>
                      <a:pt x="341" y="413"/>
                    </a:lnTo>
                    <a:lnTo>
                      <a:pt x="335" y="407"/>
                    </a:lnTo>
                    <a:lnTo>
                      <a:pt x="330" y="407"/>
                    </a:lnTo>
                    <a:lnTo>
                      <a:pt x="313" y="407"/>
                    </a:lnTo>
                    <a:lnTo>
                      <a:pt x="302" y="401"/>
                    </a:lnTo>
                    <a:lnTo>
                      <a:pt x="296" y="396"/>
                    </a:lnTo>
                    <a:lnTo>
                      <a:pt x="285" y="390"/>
                    </a:lnTo>
                    <a:lnTo>
                      <a:pt x="274" y="385"/>
                    </a:lnTo>
                    <a:lnTo>
                      <a:pt x="251" y="385"/>
                    </a:lnTo>
                    <a:lnTo>
                      <a:pt x="229" y="401"/>
                    </a:lnTo>
                    <a:lnTo>
                      <a:pt x="218" y="407"/>
                    </a:lnTo>
                    <a:lnTo>
                      <a:pt x="218" y="418"/>
                    </a:lnTo>
                    <a:lnTo>
                      <a:pt x="207" y="418"/>
                    </a:lnTo>
                    <a:lnTo>
                      <a:pt x="196" y="424"/>
                    </a:lnTo>
                    <a:lnTo>
                      <a:pt x="173" y="418"/>
                    </a:lnTo>
                    <a:lnTo>
                      <a:pt x="162" y="413"/>
                    </a:lnTo>
                    <a:lnTo>
                      <a:pt x="151" y="401"/>
                    </a:lnTo>
                    <a:lnTo>
                      <a:pt x="140" y="396"/>
                    </a:lnTo>
                    <a:lnTo>
                      <a:pt x="140" y="390"/>
                    </a:lnTo>
                    <a:lnTo>
                      <a:pt x="134" y="374"/>
                    </a:lnTo>
                    <a:lnTo>
                      <a:pt x="129" y="357"/>
                    </a:lnTo>
                    <a:lnTo>
                      <a:pt x="129" y="340"/>
                    </a:lnTo>
                    <a:lnTo>
                      <a:pt x="118" y="312"/>
                    </a:lnTo>
                    <a:lnTo>
                      <a:pt x="95" y="295"/>
                    </a:lnTo>
                    <a:lnTo>
                      <a:pt x="78" y="273"/>
                    </a:lnTo>
                    <a:lnTo>
                      <a:pt x="67" y="251"/>
                    </a:lnTo>
                    <a:lnTo>
                      <a:pt x="62" y="234"/>
                    </a:lnTo>
                    <a:lnTo>
                      <a:pt x="62" y="217"/>
                    </a:lnTo>
                    <a:lnTo>
                      <a:pt x="51" y="206"/>
                    </a:lnTo>
                    <a:lnTo>
                      <a:pt x="39" y="184"/>
                    </a:lnTo>
                    <a:lnTo>
                      <a:pt x="39" y="173"/>
                    </a:lnTo>
                    <a:lnTo>
                      <a:pt x="34" y="162"/>
                    </a:lnTo>
                    <a:lnTo>
                      <a:pt x="23" y="150"/>
                    </a:lnTo>
                    <a:lnTo>
                      <a:pt x="28" y="134"/>
                    </a:lnTo>
                    <a:lnTo>
                      <a:pt x="23" y="117"/>
                    </a:lnTo>
                    <a:lnTo>
                      <a:pt x="23" y="100"/>
                    </a:lnTo>
                    <a:lnTo>
                      <a:pt x="23" y="89"/>
                    </a:lnTo>
                    <a:lnTo>
                      <a:pt x="17" y="67"/>
                    </a:lnTo>
                    <a:lnTo>
                      <a:pt x="17" y="50"/>
                    </a:lnTo>
                    <a:lnTo>
                      <a:pt x="17" y="33"/>
                    </a:lnTo>
                    <a:lnTo>
                      <a:pt x="12" y="22"/>
                    </a:lnTo>
                    <a:lnTo>
                      <a:pt x="6" y="11"/>
                    </a:lnTo>
                    <a:lnTo>
                      <a:pt x="0" y="0"/>
                    </a:lnTo>
                  </a:path>
                </a:pathLst>
              </a:custGeom>
              <a:noFill/>
              <a:ln w="6350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8" name="Freeform 22"/>
              <p:cNvSpPr>
                <a:spLocks/>
              </p:cNvSpPr>
              <p:nvPr/>
            </p:nvSpPr>
            <p:spPr bwMode="auto">
              <a:xfrm>
                <a:off x="1424" y="3604"/>
                <a:ext cx="112" cy="480"/>
              </a:xfrm>
              <a:custGeom>
                <a:avLst/>
                <a:gdLst>
                  <a:gd name="T0" fmla="*/ 112 w 112"/>
                  <a:gd name="T1" fmla="*/ 17 h 480"/>
                  <a:gd name="T2" fmla="*/ 106 w 112"/>
                  <a:gd name="T3" fmla="*/ 62 h 480"/>
                  <a:gd name="T4" fmla="*/ 95 w 112"/>
                  <a:gd name="T5" fmla="*/ 78 h 480"/>
                  <a:gd name="T6" fmla="*/ 84 w 112"/>
                  <a:gd name="T7" fmla="*/ 95 h 480"/>
                  <a:gd name="T8" fmla="*/ 78 w 112"/>
                  <a:gd name="T9" fmla="*/ 112 h 480"/>
                  <a:gd name="T10" fmla="*/ 73 w 112"/>
                  <a:gd name="T11" fmla="*/ 117 h 480"/>
                  <a:gd name="T12" fmla="*/ 67 w 112"/>
                  <a:gd name="T13" fmla="*/ 129 h 480"/>
                  <a:gd name="T14" fmla="*/ 62 w 112"/>
                  <a:gd name="T15" fmla="*/ 134 h 480"/>
                  <a:gd name="T16" fmla="*/ 56 w 112"/>
                  <a:gd name="T17" fmla="*/ 145 h 480"/>
                  <a:gd name="T18" fmla="*/ 56 w 112"/>
                  <a:gd name="T19" fmla="*/ 151 h 480"/>
                  <a:gd name="T20" fmla="*/ 50 w 112"/>
                  <a:gd name="T21" fmla="*/ 157 h 480"/>
                  <a:gd name="T22" fmla="*/ 45 w 112"/>
                  <a:gd name="T23" fmla="*/ 168 h 480"/>
                  <a:gd name="T24" fmla="*/ 45 w 112"/>
                  <a:gd name="T25" fmla="*/ 173 h 480"/>
                  <a:gd name="T26" fmla="*/ 39 w 112"/>
                  <a:gd name="T27" fmla="*/ 179 h 480"/>
                  <a:gd name="T28" fmla="*/ 45 w 112"/>
                  <a:gd name="T29" fmla="*/ 184 h 480"/>
                  <a:gd name="T30" fmla="*/ 45 w 112"/>
                  <a:gd name="T31" fmla="*/ 190 h 480"/>
                  <a:gd name="T32" fmla="*/ 45 w 112"/>
                  <a:gd name="T33" fmla="*/ 190 h 480"/>
                  <a:gd name="T34" fmla="*/ 39 w 112"/>
                  <a:gd name="T35" fmla="*/ 201 h 480"/>
                  <a:gd name="T36" fmla="*/ 45 w 112"/>
                  <a:gd name="T37" fmla="*/ 201 h 480"/>
                  <a:gd name="T38" fmla="*/ 45 w 112"/>
                  <a:gd name="T39" fmla="*/ 207 h 480"/>
                  <a:gd name="T40" fmla="*/ 45 w 112"/>
                  <a:gd name="T41" fmla="*/ 212 h 480"/>
                  <a:gd name="T42" fmla="*/ 39 w 112"/>
                  <a:gd name="T43" fmla="*/ 212 h 480"/>
                  <a:gd name="T44" fmla="*/ 45 w 112"/>
                  <a:gd name="T45" fmla="*/ 223 h 480"/>
                  <a:gd name="T46" fmla="*/ 45 w 112"/>
                  <a:gd name="T47" fmla="*/ 229 h 480"/>
                  <a:gd name="T48" fmla="*/ 50 w 112"/>
                  <a:gd name="T49" fmla="*/ 235 h 480"/>
                  <a:gd name="T50" fmla="*/ 50 w 112"/>
                  <a:gd name="T51" fmla="*/ 240 h 480"/>
                  <a:gd name="T52" fmla="*/ 45 w 112"/>
                  <a:gd name="T53" fmla="*/ 246 h 480"/>
                  <a:gd name="T54" fmla="*/ 50 w 112"/>
                  <a:gd name="T55" fmla="*/ 251 h 480"/>
                  <a:gd name="T56" fmla="*/ 45 w 112"/>
                  <a:gd name="T57" fmla="*/ 257 h 480"/>
                  <a:gd name="T58" fmla="*/ 45 w 112"/>
                  <a:gd name="T59" fmla="*/ 274 h 480"/>
                  <a:gd name="T60" fmla="*/ 34 w 112"/>
                  <a:gd name="T61" fmla="*/ 290 h 480"/>
                  <a:gd name="T62" fmla="*/ 28 w 112"/>
                  <a:gd name="T63" fmla="*/ 302 h 480"/>
                  <a:gd name="T64" fmla="*/ 23 w 112"/>
                  <a:gd name="T65" fmla="*/ 313 h 480"/>
                  <a:gd name="T66" fmla="*/ 17 w 112"/>
                  <a:gd name="T67" fmla="*/ 324 h 480"/>
                  <a:gd name="T68" fmla="*/ 11 w 112"/>
                  <a:gd name="T69" fmla="*/ 341 h 480"/>
                  <a:gd name="T70" fmla="*/ 0 w 112"/>
                  <a:gd name="T71" fmla="*/ 352 h 480"/>
                  <a:gd name="T72" fmla="*/ 11 w 112"/>
                  <a:gd name="T73" fmla="*/ 363 h 480"/>
                  <a:gd name="T74" fmla="*/ 6 w 112"/>
                  <a:gd name="T75" fmla="*/ 368 h 480"/>
                  <a:gd name="T76" fmla="*/ 6 w 112"/>
                  <a:gd name="T77" fmla="*/ 374 h 480"/>
                  <a:gd name="T78" fmla="*/ 6 w 112"/>
                  <a:gd name="T79" fmla="*/ 374 h 480"/>
                  <a:gd name="T80" fmla="*/ 6 w 112"/>
                  <a:gd name="T81" fmla="*/ 385 h 480"/>
                  <a:gd name="T82" fmla="*/ 11 w 112"/>
                  <a:gd name="T83" fmla="*/ 391 h 480"/>
                  <a:gd name="T84" fmla="*/ 11 w 112"/>
                  <a:gd name="T85" fmla="*/ 391 h 480"/>
                  <a:gd name="T86" fmla="*/ 11 w 112"/>
                  <a:gd name="T87" fmla="*/ 402 h 480"/>
                  <a:gd name="T88" fmla="*/ 17 w 112"/>
                  <a:gd name="T89" fmla="*/ 408 h 480"/>
                  <a:gd name="T90" fmla="*/ 17 w 112"/>
                  <a:gd name="T91" fmla="*/ 419 h 480"/>
                  <a:gd name="T92" fmla="*/ 28 w 112"/>
                  <a:gd name="T93" fmla="*/ 424 h 480"/>
                  <a:gd name="T94" fmla="*/ 28 w 112"/>
                  <a:gd name="T95" fmla="*/ 435 h 480"/>
                  <a:gd name="T96" fmla="*/ 34 w 112"/>
                  <a:gd name="T97" fmla="*/ 441 h 480"/>
                  <a:gd name="T98" fmla="*/ 39 w 112"/>
                  <a:gd name="T99" fmla="*/ 458 h 4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2"/>
                  <a:gd name="T151" fmla="*/ 0 h 480"/>
                  <a:gd name="T152" fmla="*/ 112 w 112"/>
                  <a:gd name="T153" fmla="*/ 480 h 48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2" h="480">
                    <a:moveTo>
                      <a:pt x="101" y="0"/>
                    </a:moveTo>
                    <a:lnTo>
                      <a:pt x="101" y="0"/>
                    </a:lnTo>
                    <a:lnTo>
                      <a:pt x="112" y="17"/>
                    </a:lnTo>
                    <a:lnTo>
                      <a:pt x="112" y="28"/>
                    </a:lnTo>
                    <a:lnTo>
                      <a:pt x="106" y="34"/>
                    </a:lnTo>
                    <a:lnTo>
                      <a:pt x="106" y="62"/>
                    </a:lnTo>
                    <a:lnTo>
                      <a:pt x="95" y="73"/>
                    </a:lnTo>
                    <a:lnTo>
                      <a:pt x="89" y="78"/>
                    </a:lnTo>
                    <a:lnTo>
                      <a:pt x="95" y="78"/>
                    </a:lnTo>
                    <a:lnTo>
                      <a:pt x="89" y="78"/>
                    </a:lnTo>
                    <a:lnTo>
                      <a:pt x="95" y="90"/>
                    </a:lnTo>
                    <a:lnTo>
                      <a:pt x="84" y="95"/>
                    </a:lnTo>
                    <a:lnTo>
                      <a:pt x="84" y="101"/>
                    </a:lnTo>
                    <a:lnTo>
                      <a:pt x="84" y="106"/>
                    </a:lnTo>
                    <a:lnTo>
                      <a:pt x="78" y="112"/>
                    </a:lnTo>
                    <a:lnTo>
                      <a:pt x="78" y="117"/>
                    </a:lnTo>
                    <a:lnTo>
                      <a:pt x="73" y="117"/>
                    </a:lnTo>
                    <a:lnTo>
                      <a:pt x="73" y="123"/>
                    </a:lnTo>
                    <a:lnTo>
                      <a:pt x="67" y="129"/>
                    </a:lnTo>
                    <a:lnTo>
                      <a:pt x="62" y="129"/>
                    </a:lnTo>
                    <a:lnTo>
                      <a:pt x="62" y="134"/>
                    </a:lnTo>
                    <a:lnTo>
                      <a:pt x="62" y="140"/>
                    </a:lnTo>
                    <a:lnTo>
                      <a:pt x="56" y="140"/>
                    </a:lnTo>
                    <a:lnTo>
                      <a:pt x="56" y="145"/>
                    </a:lnTo>
                    <a:lnTo>
                      <a:pt x="56" y="151"/>
                    </a:lnTo>
                    <a:lnTo>
                      <a:pt x="50" y="157"/>
                    </a:lnTo>
                    <a:lnTo>
                      <a:pt x="45" y="162"/>
                    </a:lnTo>
                    <a:lnTo>
                      <a:pt x="45" y="168"/>
                    </a:lnTo>
                    <a:lnTo>
                      <a:pt x="45" y="173"/>
                    </a:lnTo>
                    <a:lnTo>
                      <a:pt x="45" y="179"/>
                    </a:lnTo>
                    <a:lnTo>
                      <a:pt x="39" y="179"/>
                    </a:lnTo>
                    <a:lnTo>
                      <a:pt x="45" y="179"/>
                    </a:lnTo>
                    <a:lnTo>
                      <a:pt x="45" y="184"/>
                    </a:lnTo>
                    <a:lnTo>
                      <a:pt x="39" y="190"/>
                    </a:lnTo>
                    <a:lnTo>
                      <a:pt x="45" y="190"/>
                    </a:lnTo>
                    <a:lnTo>
                      <a:pt x="39" y="196"/>
                    </a:lnTo>
                    <a:lnTo>
                      <a:pt x="39" y="201"/>
                    </a:lnTo>
                    <a:lnTo>
                      <a:pt x="45" y="201"/>
                    </a:lnTo>
                    <a:lnTo>
                      <a:pt x="45" y="207"/>
                    </a:lnTo>
                    <a:lnTo>
                      <a:pt x="45" y="212"/>
                    </a:lnTo>
                    <a:lnTo>
                      <a:pt x="39" y="212"/>
                    </a:lnTo>
                    <a:lnTo>
                      <a:pt x="39" y="218"/>
                    </a:lnTo>
                    <a:lnTo>
                      <a:pt x="45" y="223"/>
                    </a:lnTo>
                    <a:lnTo>
                      <a:pt x="50" y="229"/>
                    </a:lnTo>
                    <a:lnTo>
                      <a:pt x="45" y="229"/>
                    </a:lnTo>
                    <a:lnTo>
                      <a:pt x="50" y="235"/>
                    </a:lnTo>
                    <a:lnTo>
                      <a:pt x="45" y="235"/>
                    </a:lnTo>
                    <a:lnTo>
                      <a:pt x="50" y="240"/>
                    </a:lnTo>
                    <a:lnTo>
                      <a:pt x="45" y="240"/>
                    </a:lnTo>
                    <a:lnTo>
                      <a:pt x="45" y="246"/>
                    </a:lnTo>
                    <a:lnTo>
                      <a:pt x="50" y="246"/>
                    </a:lnTo>
                    <a:lnTo>
                      <a:pt x="45" y="251"/>
                    </a:lnTo>
                    <a:lnTo>
                      <a:pt x="50" y="251"/>
                    </a:lnTo>
                    <a:lnTo>
                      <a:pt x="50" y="257"/>
                    </a:lnTo>
                    <a:lnTo>
                      <a:pt x="45" y="257"/>
                    </a:lnTo>
                    <a:lnTo>
                      <a:pt x="45" y="262"/>
                    </a:lnTo>
                    <a:lnTo>
                      <a:pt x="45" y="268"/>
                    </a:lnTo>
                    <a:lnTo>
                      <a:pt x="45" y="274"/>
                    </a:lnTo>
                    <a:lnTo>
                      <a:pt x="39" y="279"/>
                    </a:lnTo>
                    <a:lnTo>
                      <a:pt x="34" y="285"/>
                    </a:lnTo>
                    <a:lnTo>
                      <a:pt x="34" y="290"/>
                    </a:lnTo>
                    <a:lnTo>
                      <a:pt x="28" y="290"/>
                    </a:lnTo>
                    <a:lnTo>
                      <a:pt x="28" y="296"/>
                    </a:lnTo>
                    <a:lnTo>
                      <a:pt x="28" y="302"/>
                    </a:lnTo>
                    <a:lnTo>
                      <a:pt x="23" y="302"/>
                    </a:lnTo>
                    <a:lnTo>
                      <a:pt x="23" y="307"/>
                    </a:lnTo>
                    <a:lnTo>
                      <a:pt x="23" y="313"/>
                    </a:lnTo>
                    <a:lnTo>
                      <a:pt x="17" y="313"/>
                    </a:lnTo>
                    <a:lnTo>
                      <a:pt x="17" y="318"/>
                    </a:lnTo>
                    <a:lnTo>
                      <a:pt x="17" y="324"/>
                    </a:lnTo>
                    <a:lnTo>
                      <a:pt x="17" y="329"/>
                    </a:lnTo>
                    <a:lnTo>
                      <a:pt x="11" y="341"/>
                    </a:lnTo>
                    <a:lnTo>
                      <a:pt x="6" y="346"/>
                    </a:lnTo>
                    <a:lnTo>
                      <a:pt x="0" y="352"/>
                    </a:lnTo>
                    <a:lnTo>
                      <a:pt x="6" y="357"/>
                    </a:lnTo>
                    <a:lnTo>
                      <a:pt x="6" y="363"/>
                    </a:lnTo>
                    <a:lnTo>
                      <a:pt x="11" y="363"/>
                    </a:lnTo>
                    <a:lnTo>
                      <a:pt x="6" y="363"/>
                    </a:lnTo>
                    <a:lnTo>
                      <a:pt x="6" y="368"/>
                    </a:lnTo>
                    <a:lnTo>
                      <a:pt x="11" y="368"/>
                    </a:lnTo>
                    <a:lnTo>
                      <a:pt x="6" y="374"/>
                    </a:lnTo>
                    <a:lnTo>
                      <a:pt x="0" y="374"/>
                    </a:lnTo>
                    <a:lnTo>
                      <a:pt x="6" y="374"/>
                    </a:lnTo>
                    <a:lnTo>
                      <a:pt x="6" y="380"/>
                    </a:lnTo>
                    <a:lnTo>
                      <a:pt x="6" y="385"/>
                    </a:lnTo>
                    <a:lnTo>
                      <a:pt x="11" y="385"/>
                    </a:lnTo>
                    <a:lnTo>
                      <a:pt x="11" y="391"/>
                    </a:lnTo>
                    <a:lnTo>
                      <a:pt x="6" y="391"/>
                    </a:lnTo>
                    <a:lnTo>
                      <a:pt x="11" y="391"/>
                    </a:lnTo>
                    <a:lnTo>
                      <a:pt x="11" y="396"/>
                    </a:lnTo>
                    <a:lnTo>
                      <a:pt x="11" y="402"/>
                    </a:lnTo>
                    <a:lnTo>
                      <a:pt x="11" y="408"/>
                    </a:lnTo>
                    <a:lnTo>
                      <a:pt x="17" y="408"/>
                    </a:lnTo>
                    <a:lnTo>
                      <a:pt x="11" y="413"/>
                    </a:lnTo>
                    <a:lnTo>
                      <a:pt x="17" y="419"/>
                    </a:lnTo>
                    <a:lnTo>
                      <a:pt x="23" y="419"/>
                    </a:lnTo>
                    <a:lnTo>
                      <a:pt x="28" y="424"/>
                    </a:lnTo>
                    <a:lnTo>
                      <a:pt x="23" y="430"/>
                    </a:lnTo>
                    <a:lnTo>
                      <a:pt x="28" y="435"/>
                    </a:lnTo>
                    <a:lnTo>
                      <a:pt x="28" y="441"/>
                    </a:lnTo>
                    <a:lnTo>
                      <a:pt x="34" y="441"/>
                    </a:lnTo>
                    <a:lnTo>
                      <a:pt x="34" y="447"/>
                    </a:lnTo>
                    <a:lnTo>
                      <a:pt x="39" y="452"/>
                    </a:lnTo>
                    <a:lnTo>
                      <a:pt x="39" y="458"/>
                    </a:lnTo>
                    <a:lnTo>
                      <a:pt x="34" y="469"/>
                    </a:lnTo>
                    <a:lnTo>
                      <a:pt x="34" y="480"/>
                    </a:lnTo>
                  </a:path>
                </a:pathLst>
              </a:custGeom>
              <a:noFill/>
              <a:ln w="6350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9" name="Freeform 23"/>
              <p:cNvSpPr>
                <a:spLocks/>
              </p:cNvSpPr>
              <p:nvPr/>
            </p:nvSpPr>
            <p:spPr bwMode="auto">
              <a:xfrm>
                <a:off x="487" y="2299"/>
                <a:ext cx="212" cy="184"/>
              </a:xfrm>
              <a:custGeom>
                <a:avLst/>
                <a:gdLst>
                  <a:gd name="T0" fmla="*/ 0 w 212"/>
                  <a:gd name="T1" fmla="*/ 45 h 184"/>
                  <a:gd name="T2" fmla="*/ 0 w 212"/>
                  <a:gd name="T3" fmla="*/ 45 h 184"/>
                  <a:gd name="T4" fmla="*/ 6 w 212"/>
                  <a:gd name="T5" fmla="*/ 45 h 184"/>
                  <a:gd name="T6" fmla="*/ 17 w 212"/>
                  <a:gd name="T7" fmla="*/ 39 h 184"/>
                  <a:gd name="T8" fmla="*/ 17 w 212"/>
                  <a:gd name="T9" fmla="*/ 33 h 184"/>
                  <a:gd name="T10" fmla="*/ 22 w 212"/>
                  <a:gd name="T11" fmla="*/ 28 h 184"/>
                  <a:gd name="T12" fmla="*/ 28 w 212"/>
                  <a:gd name="T13" fmla="*/ 33 h 184"/>
                  <a:gd name="T14" fmla="*/ 39 w 212"/>
                  <a:gd name="T15" fmla="*/ 22 h 184"/>
                  <a:gd name="T16" fmla="*/ 45 w 212"/>
                  <a:gd name="T17" fmla="*/ 22 h 184"/>
                  <a:gd name="T18" fmla="*/ 45 w 212"/>
                  <a:gd name="T19" fmla="*/ 17 h 184"/>
                  <a:gd name="T20" fmla="*/ 45 w 212"/>
                  <a:gd name="T21" fmla="*/ 11 h 184"/>
                  <a:gd name="T22" fmla="*/ 50 w 212"/>
                  <a:gd name="T23" fmla="*/ 0 h 184"/>
                  <a:gd name="T24" fmla="*/ 61 w 212"/>
                  <a:gd name="T25" fmla="*/ 6 h 184"/>
                  <a:gd name="T26" fmla="*/ 61 w 212"/>
                  <a:gd name="T27" fmla="*/ 11 h 184"/>
                  <a:gd name="T28" fmla="*/ 67 w 212"/>
                  <a:gd name="T29" fmla="*/ 28 h 184"/>
                  <a:gd name="T30" fmla="*/ 61 w 212"/>
                  <a:gd name="T31" fmla="*/ 33 h 184"/>
                  <a:gd name="T32" fmla="*/ 67 w 212"/>
                  <a:gd name="T33" fmla="*/ 45 h 184"/>
                  <a:gd name="T34" fmla="*/ 72 w 212"/>
                  <a:gd name="T35" fmla="*/ 50 h 184"/>
                  <a:gd name="T36" fmla="*/ 72 w 212"/>
                  <a:gd name="T37" fmla="*/ 50 h 184"/>
                  <a:gd name="T38" fmla="*/ 72 w 212"/>
                  <a:gd name="T39" fmla="*/ 56 h 184"/>
                  <a:gd name="T40" fmla="*/ 78 w 212"/>
                  <a:gd name="T41" fmla="*/ 61 h 184"/>
                  <a:gd name="T42" fmla="*/ 95 w 212"/>
                  <a:gd name="T43" fmla="*/ 72 h 184"/>
                  <a:gd name="T44" fmla="*/ 117 w 212"/>
                  <a:gd name="T45" fmla="*/ 72 h 184"/>
                  <a:gd name="T46" fmla="*/ 145 w 212"/>
                  <a:gd name="T47" fmla="*/ 61 h 184"/>
                  <a:gd name="T48" fmla="*/ 151 w 212"/>
                  <a:gd name="T49" fmla="*/ 67 h 184"/>
                  <a:gd name="T50" fmla="*/ 151 w 212"/>
                  <a:gd name="T51" fmla="*/ 72 h 184"/>
                  <a:gd name="T52" fmla="*/ 145 w 212"/>
                  <a:gd name="T53" fmla="*/ 84 h 184"/>
                  <a:gd name="T54" fmla="*/ 145 w 212"/>
                  <a:gd name="T55" fmla="*/ 95 h 184"/>
                  <a:gd name="T56" fmla="*/ 156 w 212"/>
                  <a:gd name="T57" fmla="*/ 100 h 184"/>
                  <a:gd name="T58" fmla="*/ 156 w 212"/>
                  <a:gd name="T59" fmla="*/ 123 h 184"/>
                  <a:gd name="T60" fmla="*/ 156 w 212"/>
                  <a:gd name="T61" fmla="*/ 128 h 184"/>
                  <a:gd name="T62" fmla="*/ 162 w 212"/>
                  <a:gd name="T63" fmla="*/ 134 h 184"/>
                  <a:gd name="T64" fmla="*/ 167 w 212"/>
                  <a:gd name="T65" fmla="*/ 151 h 184"/>
                  <a:gd name="T66" fmla="*/ 178 w 212"/>
                  <a:gd name="T67" fmla="*/ 151 h 184"/>
                  <a:gd name="T68" fmla="*/ 184 w 212"/>
                  <a:gd name="T69" fmla="*/ 151 h 184"/>
                  <a:gd name="T70" fmla="*/ 195 w 212"/>
                  <a:gd name="T71" fmla="*/ 151 h 184"/>
                  <a:gd name="T72" fmla="*/ 212 w 212"/>
                  <a:gd name="T73" fmla="*/ 156 h 184"/>
                  <a:gd name="T74" fmla="*/ 212 w 212"/>
                  <a:gd name="T75" fmla="*/ 167 h 184"/>
                  <a:gd name="T76" fmla="*/ 206 w 212"/>
                  <a:gd name="T77" fmla="*/ 184 h 1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2"/>
                  <a:gd name="T118" fmla="*/ 0 h 184"/>
                  <a:gd name="T119" fmla="*/ 212 w 212"/>
                  <a:gd name="T120" fmla="*/ 184 h 1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2" h="184">
                    <a:moveTo>
                      <a:pt x="0" y="45"/>
                    </a:moveTo>
                    <a:lnTo>
                      <a:pt x="0" y="45"/>
                    </a:lnTo>
                    <a:lnTo>
                      <a:pt x="6" y="45"/>
                    </a:lnTo>
                    <a:lnTo>
                      <a:pt x="17" y="39"/>
                    </a:lnTo>
                    <a:lnTo>
                      <a:pt x="17" y="33"/>
                    </a:lnTo>
                    <a:lnTo>
                      <a:pt x="22" y="28"/>
                    </a:lnTo>
                    <a:lnTo>
                      <a:pt x="28" y="33"/>
                    </a:lnTo>
                    <a:lnTo>
                      <a:pt x="39" y="22"/>
                    </a:lnTo>
                    <a:lnTo>
                      <a:pt x="45" y="22"/>
                    </a:lnTo>
                    <a:lnTo>
                      <a:pt x="45" y="17"/>
                    </a:lnTo>
                    <a:lnTo>
                      <a:pt x="45" y="11"/>
                    </a:lnTo>
                    <a:lnTo>
                      <a:pt x="50" y="0"/>
                    </a:lnTo>
                    <a:lnTo>
                      <a:pt x="61" y="6"/>
                    </a:lnTo>
                    <a:lnTo>
                      <a:pt x="61" y="11"/>
                    </a:lnTo>
                    <a:lnTo>
                      <a:pt x="67" y="28"/>
                    </a:lnTo>
                    <a:lnTo>
                      <a:pt x="61" y="33"/>
                    </a:lnTo>
                    <a:lnTo>
                      <a:pt x="67" y="45"/>
                    </a:lnTo>
                    <a:lnTo>
                      <a:pt x="72" y="50"/>
                    </a:lnTo>
                    <a:lnTo>
                      <a:pt x="72" y="56"/>
                    </a:lnTo>
                    <a:lnTo>
                      <a:pt x="78" y="61"/>
                    </a:lnTo>
                    <a:lnTo>
                      <a:pt x="95" y="72"/>
                    </a:lnTo>
                    <a:lnTo>
                      <a:pt x="117" y="72"/>
                    </a:lnTo>
                    <a:lnTo>
                      <a:pt x="145" y="61"/>
                    </a:lnTo>
                    <a:lnTo>
                      <a:pt x="151" y="67"/>
                    </a:lnTo>
                    <a:lnTo>
                      <a:pt x="151" y="72"/>
                    </a:lnTo>
                    <a:lnTo>
                      <a:pt x="145" y="84"/>
                    </a:lnTo>
                    <a:lnTo>
                      <a:pt x="145" y="95"/>
                    </a:lnTo>
                    <a:lnTo>
                      <a:pt x="156" y="100"/>
                    </a:lnTo>
                    <a:lnTo>
                      <a:pt x="156" y="123"/>
                    </a:lnTo>
                    <a:lnTo>
                      <a:pt x="156" y="128"/>
                    </a:lnTo>
                    <a:lnTo>
                      <a:pt x="162" y="134"/>
                    </a:lnTo>
                    <a:lnTo>
                      <a:pt x="167" y="151"/>
                    </a:lnTo>
                    <a:lnTo>
                      <a:pt x="178" y="151"/>
                    </a:lnTo>
                    <a:lnTo>
                      <a:pt x="184" y="151"/>
                    </a:lnTo>
                    <a:lnTo>
                      <a:pt x="195" y="151"/>
                    </a:lnTo>
                    <a:lnTo>
                      <a:pt x="212" y="156"/>
                    </a:lnTo>
                    <a:lnTo>
                      <a:pt x="212" y="167"/>
                    </a:lnTo>
                    <a:lnTo>
                      <a:pt x="206" y="184"/>
                    </a:lnTo>
                  </a:path>
                </a:pathLst>
              </a:custGeom>
              <a:noFill/>
              <a:ln w="6350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0" name="Freeform 27"/>
              <p:cNvSpPr>
                <a:spLocks/>
              </p:cNvSpPr>
              <p:nvPr/>
            </p:nvSpPr>
            <p:spPr bwMode="auto">
              <a:xfrm>
                <a:off x="983" y="1585"/>
                <a:ext cx="553" cy="212"/>
              </a:xfrm>
              <a:custGeom>
                <a:avLst/>
                <a:gdLst>
                  <a:gd name="T0" fmla="*/ 0 w 553"/>
                  <a:gd name="T1" fmla="*/ 5 h 212"/>
                  <a:gd name="T2" fmla="*/ 6 w 553"/>
                  <a:gd name="T3" fmla="*/ 11 h 212"/>
                  <a:gd name="T4" fmla="*/ 12 w 553"/>
                  <a:gd name="T5" fmla="*/ 17 h 212"/>
                  <a:gd name="T6" fmla="*/ 17 w 553"/>
                  <a:gd name="T7" fmla="*/ 11 h 212"/>
                  <a:gd name="T8" fmla="*/ 23 w 553"/>
                  <a:gd name="T9" fmla="*/ 11 h 212"/>
                  <a:gd name="T10" fmla="*/ 28 w 553"/>
                  <a:gd name="T11" fmla="*/ 22 h 212"/>
                  <a:gd name="T12" fmla="*/ 28 w 553"/>
                  <a:gd name="T13" fmla="*/ 33 h 212"/>
                  <a:gd name="T14" fmla="*/ 28 w 553"/>
                  <a:gd name="T15" fmla="*/ 45 h 212"/>
                  <a:gd name="T16" fmla="*/ 23 w 553"/>
                  <a:gd name="T17" fmla="*/ 50 h 212"/>
                  <a:gd name="T18" fmla="*/ 28 w 553"/>
                  <a:gd name="T19" fmla="*/ 61 h 212"/>
                  <a:gd name="T20" fmla="*/ 28 w 553"/>
                  <a:gd name="T21" fmla="*/ 67 h 212"/>
                  <a:gd name="T22" fmla="*/ 23 w 553"/>
                  <a:gd name="T23" fmla="*/ 72 h 212"/>
                  <a:gd name="T24" fmla="*/ 17 w 553"/>
                  <a:gd name="T25" fmla="*/ 78 h 212"/>
                  <a:gd name="T26" fmla="*/ 17 w 553"/>
                  <a:gd name="T27" fmla="*/ 89 h 212"/>
                  <a:gd name="T28" fmla="*/ 28 w 553"/>
                  <a:gd name="T29" fmla="*/ 95 h 212"/>
                  <a:gd name="T30" fmla="*/ 40 w 553"/>
                  <a:gd name="T31" fmla="*/ 100 h 212"/>
                  <a:gd name="T32" fmla="*/ 45 w 553"/>
                  <a:gd name="T33" fmla="*/ 111 h 212"/>
                  <a:gd name="T34" fmla="*/ 45 w 553"/>
                  <a:gd name="T35" fmla="*/ 128 h 212"/>
                  <a:gd name="T36" fmla="*/ 56 w 553"/>
                  <a:gd name="T37" fmla="*/ 128 h 212"/>
                  <a:gd name="T38" fmla="*/ 62 w 553"/>
                  <a:gd name="T39" fmla="*/ 139 h 212"/>
                  <a:gd name="T40" fmla="*/ 67 w 553"/>
                  <a:gd name="T41" fmla="*/ 145 h 212"/>
                  <a:gd name="T42" fmla="*/ 79 w 553"/>
                  <a:gd name="T43" fmla="*/ 156 h 212"/>
                  <a:gd name="T44" fmla="*/ 101 w 553"/>
                  <a:gd name="T45" fmla="*/ 151 h 212"/>
                  <a:gd name="T46" fmla="*/ 106 w 553"/>
                  <a:gd name="T47" fmla="*/ 156 h 212"/>
                  <a:gd name="T48" fmla="*/ 112 w 553"/>
                  <a:gd name="T49" fmla="*/ 162 h 212"/>
                  <a:gd name="T50" fmla="*/ 129 w 553"/>
                  <a:gd name="T51" fmla="*/ 162 h 212"/>
                  <a:gd name="T52" fmla="*/ 146 w 553"/>
                  <a:gd name="T53" fmla="*/ 156 h 212"/>
                  <a:gd name="T54" fmla="*/ 151 w 553"/>
                  <a:gd name="T55" fmla="*/ 167 h 212"/>
                  <a:gd name="T56" fmla="*/ 151 w 553"/>
                  <a:gd name="T57" fmla="*/ 184 h 212"/>
                  <a:gd name="T58" fmla="*/ 168 w 553"/>
                  <a:gd name="T59" fmla="*/ 184 h 212"/>
                  <a:gd name="T60" fmla="*/ 179 w 553"/>
                  <a:gd name="T61" fmla="*/ 184 h 212"/>
                  <a:gd name="T62" fmla="*/ 185 w 553"/>
                  <a:gd name="T63" fmla="*/ 190 h 212"/>
                  <a:gd name="T64" fmla="*/ 190 w 553"/>
                  <a:gd name="T65" fmla="*/ 212 h 212"/>
                  <a:gd name="T66" fmla="*/ 207 w 553"/>
                  <a:gd name="T67" fmla="*/ 206 h 212"/>
                  <a:gd name="T68" fmla="*/ 212 w 553"/>
                  <a:gd name="T69" fmla="*/ 201 h 212"/>
                  <a:gd name="T70" fmla="*/ 224 w 553"/>
                  <a:gd name="T71" fmla="*/ 195 h 212"/>
                  <a:gd name="T72" fmla="*/ 229 w 553"/>
                  <a:gd name="T73" fmla="*/ 195 h 212"/>
                  <a:gd name="T74" fmla="*/ 235 w 553"/>
                  <a:gd name="T75" fmla="*/ 190 h 212"/>
                  <a:gd name="T76" fmla="*/ 257 w 553"/>
                  <a:gd name="T77" fmla="*/ 184 h 212"/>
                  <a:gd name="T78" fmla="*/ 268 w 553"/>
                  <a:gd name="T79" fmla="*/ 184 h 212"/>
                  <a:gd name="T80" fmla="*/ 285 w 553"/>
                  <a:gd name="T81" fmla="*/ 156 h 212"/>
                  <a:gd name="T82" fmla="*/ 291 w 553"/>
                  <a:gd name="T83" fmla="*/ 151 h 212"/>
                  <a:gd name="T84" fmla="*/ 302 w 553"/>
                  <a:gd name="T85" fmla="*/ 145 h 212"/>
                  <a:gd name="T86" fmla="*/ 307 w 553"/>
                  <a:gd name="T87" fmla="*/ 145 h 212"/>
                  <a:gd name="T88" fmla="*/ 318 w 553"/>
                  <a:gd name="T89" fmla="*/ 139 h 212"/>
                  <a:gd name="T90" fmla="*/ 330 w 553"/>
                  <a:gd name="T91" fmla="*/ 134 h 212"/>
                  <a:gd name="T92" fmla="*/ 335 w 553"/>
                  <a:gd name="T93" fmla="*/ 117 h 212"/>
                  <a:gd name="T94" fmla="*/ 369 w 553"/>
                  <a:gd name="T95" fmla="*/ 100 h 212"/>
                  <a:gd name="T96" fmla="*/ 385 w 553"/>
                  <a:gd name="T97" fmla="*/ 95 h 212"/>
                  <a:gd name="T98" fmla="*/ 391 w 553"/>
                  <a:gd name="T99" fmla="*/ 89 h 212"/>
                  <a:gd name="T100" fmla="*/ 430 w 553"/>
                  <a:gd name="T101" fmla="*/ 61 h 212"/>
                  <a:gd name="T102" fmla="*/ 436 w 553"/>
                  <a:gd name="T103" fmla="*/ 61 h 212"/>
                  <a:gd name="T104" fmla="*/ 441 w 553"/>
                  <a:gd name="T105" fmla="*/ 56 h 212"/>
                  <a:gd name="T106" fmla="*/ 469 w 553"/>
                  <a:gd name="T107" fmla="*/ 56 h 212"/>
                  <a:gd name="T108" fmla="*/ 491 w 553"/>
                  <a:gd name="T109" fmla="*/ 45 h 212"/>
                  <a:gd name="T110" fmla="*/ 503 w 553"/>
                  <a:gd name="T111" fmla="*/ 33 h 212"/>
                  <a:gd name="T112" fmla="*/ 519 w 553"/>
                  <a:gd name="T113" fmla="*/ 22 h 212"/>
                  <a:gd name="T114" fmla="*/ 508 w 553"/>
                  <a:gd name="T115" fmla="*/ 17 h 212"/>
                  <a:gd name="T116" fmla="*/ 519 w 553"/>
                  <a:gd name="T117" fmla="*/ 5 h 212"/>
                  <a:gd name="T118" fmla="*/ 553 w 553"/>
                  <a:gd name="T119" fmla="*/ 0 h 21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53"/>
                  <a:gd name="T181" fmla="*/ 0 h 212"/>
                  <a:gd name="T182" fmla="*/ 553 w 553"/>
                  <a:gd name="T183" fmla="*/ 212 h 21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53" h="212">
                    <a:moveTo>
                      <a:pt x="0" y="5"/>
                    </a:moveTo>
                    <a:lnTo>
                      <a:pt x="6" y="11"/>
                    </a:lnTo>
                    <a:lnTo>
                      <a:pt x="12" y="17"/>
                    </a:lnTo>
                    <a:lnTo>
                      <a:pt x="17" y="11"/>
                    </a:lnTo>
                    <a:lnTo>
                      <a:pt x="23" y="11"/>
                    </a:lnTo>
                    <a:lnTo>
                      <a:pt x="28" y="22"/>
                    </a:lnTo>
                    <a:lnTo>
                      <a:pt x="28" y="33"/>
                    </a:lnTo>
                    <a:lnTo>
                      <a:pt x="28" y="45"/>
                    </a:lnTo>
                    <a:lnTo>
                      <a:pt x="23" y="50"/>
                    </a:lnTo>
                    <a:lnTo>
                      <a:pt x="28" y="61"/>
                    </a:lnTo>
                    <a:lnTo>
                      <a:pt x="28" y="67"/>
                    </a:lnTo>
                    <a:lnTo>
                      <a:pt x="23" y="72"/>
                    </a:lnTo>
                    <a:lnTo>
                      <a:pt x="17" y="78"/>
                    </a:lnTo>
                    <a:lnTo>
                      <a:pt x="17" y="89"/>
                    </a:lnTo>
                    <a:lnTo>
                      <a:pt x="28" y="95"/>
                    </a:lnTo>
                    <a:lnTo>
                      <a:pt x="40" y="100"/>
                    </a:lnTo>
                    <a:lnTo>
                      <a:pt x="45" y="111"/>
                    </a:lnTo>
                    <a:lnTo>
                      <a:pt x="45" y="128"/>
                    </a:lnTo>
                    <a:lnTo>
                      <a:pt x="56" y="128"/>
                    </a:lnTo>
                    <a:lnTo>
                      <a:pt x="62" y="139"/>
                    </a:lnTo>
                    <a:lnTo>
                      <a:pt x="67" y="145"/>
                    </a:lnTo>
                    <a:lnTo>
                      <a:pt x="79" y="156"/>
                    </a:lnTo>
                    <a:lnTo>
                      <a:pt x="101" y="151"/>
                    </a:lnTo>
                    <a:lnTo>
                      <a:pt x="106" y="156"/>
                    </a:lnTo>
                    <a:lnTo>
                      <a:pt x="112" y="162"/>
                    </a:lnTo>
                    <a:lnTo>
                      <a:pt x="129" y="162"/>
                    </a:lnTo>
                    <a:lnTo>
                      <a:pt x="146" y="156"/>
                    </a:lnTo>
                    <a:lnTo>
                      <a:pt x="151" y="167"/>
                    </a:lnTo>
                    <a:lnTo>
                      <a:pt x="151" y="184"/>
                    </a:lnTo>
                    <a:lnTo>
                      <a:pt x="168" y="184"/>
                    </a:lnTo>
                    <a:lnTo>
                      <a:pt x="179" y="184"/>
                    </a:lnTo>
                    <a:lnTo>
                      <a:pt x="185" y="190"/>
                    </a:lnTo>
                    <a:lnTo>
                      <a:pt x="190" y="212"/>
                    </a:lnTo>
                    <a:lnTo>
                      <a:pt x="207" y="206"/>
                    </a:lnTo>
                    <a:lnTo>
                      <a:pt x="212" y="201"/>
                    </a:lnTo>
                    <a:lnTo>
                      <a:pt x="224" y="195"/>
                    </a:lnTo>
                    <a:lnTo>
                      <a:pt x="229" y="195"/>
                    </a:lnTo>
                    <a:lnTo>
                      <a:pt x="235" y="190"/>
                    </a:lnTo>
                    <a:lnTo>
                      <a:pt x="257" y="184"/>
                    </a:lnTo>
                    <a:lnTo>
                      <a:pt x="268" y="184"/>
                    </a:lnTo>
                    <a:lnTo>
                      <a:pt x="285" y="156"/>
                    </a:lnTo>
                    <a:lnTo>
                      <a:pt x="291" y="151"/>
                    </a:lnTo>
                    <a:lnTo>
                      <a:pt x="302" y="145"/>
                    </a:lnTo>
                    <a:lnTo>
                      <a:pt x="307" y="145"/>
                    </a:lnTo>
                    <a:lnTo>
                      <a:pt x="318" y="139"/>
                    </a:lnTo>
                    <a:lnTo>
                      <a:pt x="330" y="134"/>
                    </a:lnTo>
                    <a:lnTo>
                      <a:pt x="335" y="117"/>
                    </a:lnTo>
                    <a:lnTo>
                      <a:pt x="369" y="100"/>
                    </a:lnTo>
                    <a:lnTo>
                      <a:pt x="385" y="95"/>
                    </a:lnTo>
                    <a:lnTo>
                      <a:pt x="391" y="89"/>
                    </a:lnTo>
                    <a:lnTo>
                      <a:pt x="430" y="61"/>
                    </a:lnTo>
                    <a:lnTo>
                      <a:pt x="436" y="61"/>
                    </a:lnTo>
                    <a:lnTo>
                      <a:pt x="441" y="56"/>
                    </a:lnTo>
                    <a:lnTo>
                      <a:pt x="469" y="56"/>
                    </a:lnTo>
                    <a:lnTo>
                      <a:pt x="491" y="45"/>
                    </a:lnTo>
                    <a:lnTo>
                      <a:pt x="503" y="33"/>
                    </a:lnTo>
                    <a:lnTo>
                      <a:pt x="519" y="22"/>
                    </a:lnTo>
                    <a:lnTo>
                      <a:pt x="508" y="17"/>
                    </a:lnTo>
                    <a:lnTo>
                      <a:pt x="519" y="5"/>
                    </a:lnTo>
                    <a:lnTo>
                      <a:pt x="553" y="0"/>
                    </a:lnTo>
                  </a:path>
                </a:pathLst>
              </a:custGeom>
              <a:noFill/>
              <a:ln w="6350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784" name="Group 30"/>
            <p:cNvGrpSpPr>
              <a:grpSpLocks/>
            </p:cNvGrpSpPr>
            <p:nvPr/>
          </p:nvGrpSpPr>
          <p:grpSpPr bwMode="auto">
            <a:xfrm>
              <a:off x="4130675" y="3021112"/>
              <a:ext cx="2143026" cy="2887563"/>
              <a:chOff x="615" y="1278"/>
              <a:chExt cx="1668" cy="2416"/>
            </a:xfrm>
          </p:grpSpPr>
          <p:sp>
            <p:nvSpPr>
              <p:cNvPr id="32814" name="Freeform 31"/>
              <p:cNvSpPr>
                <a:spLocks/>
              </p:cNvSpPr>
              <p:nvPr/>
            </p:nvSpPr>
            <p:spPr bwMode="auto">
              <a:xfrm>
                <a:off x="827" y="3147"/>
                <a:ext cx="95" cy="201"/>
              </a:xfrm>
              <a:custGeom>
                <a:avLst/>
                <a:gdLst>
                  <a:gd name="T0" fmla="*/ 11 w 95"/>
                  <a:gd name="T1" fmla="*/ 78 h 201"/>
                  <a:gd name="T2" fmla="*/ 6 w 95"/>
                  <a:gd name="T3" fmla="*/ 67 h 201"/>
                  <a:gd name="T4" fmla="*/ 0 w 95"/>
                  <a:gd name="T5" fmla="*/ 50 h 201"/>
                  <a:gd name="T6" fmla="*/ 0 w 95"/>
                  <a:gd name="T7" fmla="*/ 39 h 201"/>
                  <a:gd name="T8" fmla="*/ 6 w 95"/>
                  <a:gd name="T9" fmla="*/ 33 h 201"/>
                  <a:gd name="T10" fmla="*/ 17 w 95"/>
                  <a:gd name="T11" fmla="*/ 22 h 201"/>
                  <a:gd name="T12" fmla="*/ 23 w 95"/>
                  <a:gd name="T13" fmla="*/ 0 h 201"/>
                  <a:gd name="T14" fmla="*/ 17 w 95"/>
                  <a:gd name="T15" fmla="*/ 22 h 201"/>
                  <a:gd name="T16" fmla="*/ 0 w 95"/>
                  <a:gd name="T17" fmla="*/ 39 h 201"/>
                  <a:gd name="T18" fmla="*/ 0 w 95"/>
                  <a:gd name="T19" fmla="*/ 50 h 201"/>
                  <a:gd name="T20" fmla="*/ 11 w 95"/>
                  <a:gd name="T21" fmla="*/ 78 h 201"/>
                  <a:gd name="T22" fmla="*/ 28 w 95"/>
                  <a:gd name="T23" fmla="*/ 72 h 201"/>
                  <a:gd name="T24" fmla="*/ 34 w 95"/>
                  <a:gd name="T25" fmla="*/ 84 h 201"/>
                  <a:gd name="T26" fmla="*/ 45 w 95"/>
                  <a:gd name="T27" fmla="*/ 106 h 201"/>
                  <a:gd name="T28" fmla="*/ 84 w 95"/>
                  <a:gd name="T29" fmla="*/ 150 h 201"/>
                  <a:gd name="T30" fmla="*/ 95 w 95"/>
                  <a:gd name="T31" fmla="*/ 162 h 201"/>
                  <a:gd name="T32" fmla="*/ 95 w 95"/>
                  <a:gd name="T33" fmla="*/ 178 h 201"/>
                  <a:gd name="T34" fmla="*/ 78 w 95"/>
                  <a:gd name="T35" fmla="*/ 195 h 201"/>
                  <a:gd name="T36" fmla="*/ 73 w 95"/>
                  <a:gd name="T37" fmla="*/ 201 h 201"/>
                  <a:gd name="T38" fmla="*/ 62 w 95"/>
                  <a:gd name="T39" fmla="*/ 201 h 201"/>
                  <a:gd name="T40" fmla="*/ 50 w 95"/>
                  <a:gd name="T41" fmla="*/ 195 h 201"/>
                  <a:gd name="T42" fmla="*/ 39 w 95"/>
                  <a:gd name="T43" fmla="*/ 190 h 201"/>
                  <a:gd name="T44" fmla="*/ 34 w 95"/>
                  <a:gd name="T45" fmla="*/ 184 h 201"/>
                  <a:gd name="T46" fmla="*/ 34 w 95"/>
                  <a:gd name="T47" fmla="*/ 173 h 201"/>
                  <a:gd name="T48" fmla="*/ 34 w 95"/>
                  <a:gd name="T49" fmla="*/ 150 h 201"/>
                  <a:gd name="T50" fmla="*/ 28 w 95"/>
                  <a:gd name="T51" fmla="*/ 139 h 201"/>
                  <a:gd name="T52" fmla="*/ 23 w 95"/>
                  <a:gd name="T53" fmla="*/ 128 h 201"/>
                  <a:gd name="T54" fmla="*/ 23 w 95"/>
                  <a:gd name="T55" fmla="*/ 106 h 201"/>
                  <a:gd name="T56" fmla="*/ 17 w 95"/>
                  <a:gd name="T57" fmla="*/ 111 h 201"/>
                  <a:gd name="T58" fmla="*/ 11 w 95"/>
                  <a:gd name="T59" fmla="*/ 106 h 201"/>
                  <a:gd name="T60" fmla="*/ 6 w 95"/>
                  <a:gd name="T61" fmla="*/ 84 h 201"/>
                  <a:gd name="T62" fmla="*/ 11 w 95"/>
                  <a:gd name="T63" fmla="*/ 78 h 20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5"/>
                  <a:gd name="T97" fmla="*/ 0 h 201"/>
                  <a:gd name="T98" fmla="*/ 95 w 95"/>
                  <a:gd name="T99" fmla="*/ 201 h 20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5" h="201">
                    <a:moveTo>
                      <a:pt x="11" y="78"/>
                    </a:move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6" y="33"/>
                    </a:lnTo>
                    <a:lnTo>
                      <a:pt x="17" y="22"/>
                    </a:lnTo>
                    <a:lnTo>
                      <a:pt x="23" y="0"/>
                    </a:lnTo>
                    <a:lnTo>
                      <a:pt x="17" y="22"/>
                    </a:lnTo>
                    <a:lnTo>
                      <a:pt x="0" y="39"/>
                    </a:lnTo>
                    <a:lnTo>
                      <a:pt x="0" y="50"/>
                    </a:lnTo>
                    <a:lnTo>
                      <a:pt x="11" y="78"/>
                    </a:lnTo>
                    <a:lnTo>
                      <a:pt x="28" y="72"/>
                    </a:lnTo>
                    <a:lnTo>
                      <a:pt x="34" y="84"/>
                    </a:lnTo>
                    <a:lnTo>
                      <a:pt x="45" y="106"/>
                    </a:lnTo>
                    <a:lnTo>
                      <a:pt x="84" y="150"/>
                    </a:lnTo>
                    <a:lnTo>
                      <a:pt x="95" y="162"/>
                    </a:lnTo>
                    <a:lnTo>
                      <a:pt x="95" y="178"/>
                    </a:lnTo>
                    <a:lnTo>
                      <a:pt x="78" y="195"/>
                    </a:lnTo>
                    <a:lnTo>
                      <a:pt x="73" y="201"/>
                    </a:lnTo>
                    <a:lnTo>
                      <a:pt x="62" y="201"/>
                    </a:lnTo>
                    <a:lnTo>
                      <a:pt x="50" y="195"/>
                    </a:lnTo>
                    <a:lnTo>
                      <a:pt x="39" y="190"/>
                    </a:lnTo>
                    <a:lnTo>
                      <a:pt x="34" y="184"/>
                    </a:lnTo>
                    <a:lnTo>
                      <a:pt x="34" y="173"/>
                    </a:lnTo>
                    <a:lnTo>
                      <a:pt x="34" y="150"/>
                    </a:lnTo>
                    <a:lnTo>
                      <a:pt x="28" y="139"/>
                    </a:lnTo>
                    <a:lnTo>
                      <a:pt x="23" y="128"/>
                    </a:lnTo>
                    <a:lnTo>
                      <a:pt x="23" y="106"/>
                    </a:lnTo>
                    <a:lnTo>
                      <a:pt x="17" y="111"/>
                    </a:lnTo>
                    <a:lnTo>
                      <a:pt x="11" y="106"/>
                    </a:lnTo>
                    <a:lnTo>
                      <a:pt x="6" y="84"/>
                    </a:lnTo>
                    <a:lnTo>
                      <a:pt x="11" y="78"/>
                    </a:lnTo>
                    <a:close/>
                  </a:path>
                </a:pathLst>
              </a:custGeom>
              <a:solidFill>
                <a:srgbClr val="33CCFF"/>
              </a:solidFill>
              <a:ln w="3175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5" name="Freeform 32"/>
              <p:cNvSpPr>
                <a:spLocks/>
              </p:cNvSpPr>
              <p:nvPr/>
            </p:nvSpPr>
            <p:spPr bwMode="auto">
              <a:xfrm>
                <a:off x="755" y="2801"/>
                <a:ext cx="28" cy="106"/>
              </a:xfrm>
              <a:custGeom>
                <a:avLst/>
                <a:gdLst>
                  <a:gd name="T0" fmla="*/ 22 w 28"/>
                  <a:gd name="T1" fmla="*/ 22 h 106"/>
                  <a:gd name="T2" fmla="*/ 22 w 28"/>
                  <a:gd name="T3" fmla="*/ 6 h 106"/>
                  <a:gd name="T4" fmla="*/ 28 w 28"/>
                  <a:gd name="T5" fmla="*/ 0 h 106"/>
                  <a:gd name="T6" fmla="*/ 22 w 28"/>
                  <a:gd name="T7" fmla="*/ 6 h 106"/>
                  <a:gd name="T8" fmla="*/ 22 w 28"/>
                  <a:gd name="T9" fmla="*/ 22 h 106"/>
                  <a:gd name="T10" fmla="*/ 16 w 28"/>
                  <a:gd name="T11" fmla="*/ 28 h 106"/>
                  <a:gd name="T12" fmla="*/ 28 w 28"/>
                  <a:gd name="T13" fmla="*/ 50 h 106"/>
                  <a:gd name="T14" fmla="*/ 28 w 28"/>
                  <a:gd name="T15" fmla="*/ 73 h 106"/>
                  <a:gd name="T16" fmla="*/ 22 w 28"/>
                  <a:gd name="T17" fmla="*/ 84 h 106"/>
                  <a:gd name="T18" fmla="*/ 22 w 28"/>
                  <a:gd name="T19" fmla="*/ 95 h 106"/>
                  <a:gd name="T20" fmla="*/ 16 w 28"/>
                  <a:gd name="T21" fmla="*/ 106 h 106"/>
                  <a:gd name="T22" fmla="*/ 16 w 28"/>
                  <a:gd name="T23" fmla="*/ 95 h 106"/>
                  <a:gd name="T24" fmla="*/ 11 w 28"/>
                  <a:gd name="T25" fmla="*/ 95 h 106"/>
                  <a:gd name="T26" fmla="*/ 11 w 28"/>
                  <a:gd name="T27" fmla="*/ 89 h 106"/>
                  <a:gd name="T28" fmla="*/ 5 w 28"/>
                  <a:gd name="T29" fmla="*/ 89 h 106"/>
                  <a:gd name="T30" fmla="*/ 5 w 28"/>
                  <a:gd name="T31" fmla="*/ 78 h 106"/>
                  <a:gd name="T32" fmla="*/ 0 w 28"/>
                  <a:gd name="T33" fmla="*/ 73 h 106"/>
                  <a:gd name="T34" fmla="*/ 0 w 28"/>
                  <a:gd name="T35" fmla="*/ 67 h 106"/>
                  <a:gd name="T36" fmla="*/ 5 w 28"/>
                  <a:gd name="T37" fmla="*/ 67 h 106"/>
                  <a:gd name="T38" fmla="*/ 0 w 28"/>
                  <a:gd name="T39" fmla="*/ 61 h 106"/>
                  <a:gd name="T40" fmla="*/ 5 w 28"/>
                  <a:gd name="T41" fmla="*/ 50 h 106"/>
                  <a:gd name="T42" fmla="*/ 5 w 28"/>
                  <a:gd name="T43" fmla="*/ 50 h 106"/>
                  <a:gd name="T44" fmla="*/ 0 w 28"/>
                  <a:gd name="T45" fmla="*/ 50 h 106"/>
                  <a:gd name="T46" fmla="*/ 0 w 28"/>
                  <a:gd name="T47" fmla="*/ 45 h 106"/>
                  <a:gd name="T48" fmla="*/ 0 w 28"/>
                  <a:gd name="T49" fmla="*/ 33 h 106"/>
                  <a:gd name="T50" fmla="*/ 0 w 28"/>
                  <a:gd name="T51" fmla="*/ 33 h 106"/>
                  <a:gd name="T52" fmla="*/ 11 w 28"/>
                  <a:gd name="T53" fmla="*/ 28 h 106"/>
                  <a:gd name="T54" fmla="*/ 11 w 28"/>
                  <a:gd name="T55" fmla="*/ 22 h 106"/>
                  <a:gd name="T56" fmla="*/ 16 w 28"/>
                  <a:gd name="T57" fmla="*/ 28 h 106"/>
                  <a:gd name="T58" fmla="*/ 22 w 28"/>
                  <a:gd name="T59" fmla="*/ 22 h 1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8"/>
                  <a:gd name="T91" fmla="*/ 0 h 106"/>
                  <a:gd name="T92" fmla="*/ 28 w 28"/>
                  <a:gd name="T93" fmla="*/ 106 h 1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8" h="106">
                    <a:moveTo>
                      <a:pt x="22" y="22"/>
                    </a:moveTo>
                    <a:lnTo>
                      <a:pt x="22" y="6"/>
                    </a:lnTo>
                    <a:lnTo>
                      <a:pt x="28" y="0"/>
                    </a:lnTo>
                    <a:lnTo>
                      <a:pt x="22" y="6"/>
                    </a:lnTo>
                    <a:lnTo>
                      <a:pt x="22" y="22"/>
                    </a:lnTo>
                    <a:lnTo>
                      <a:pt x="16" y="28"/>
                    </a:lnTo>
                    <a:lnTo>
                      <a:pt x="28" y="50"/>
                    </a:lnTo>
                    <a:lnTo>
                      <a:pt x="28" y="73"/>
                    </a:lnTo>
                    <a:lnTo>
                      <a:pt x="22" y="84"/>
                    </a:lnTo>
                    <a:lnTo>
                      <a:pt x="22" y="95"/>
                    </a:lnTo>
                    <a:lnTo>
                      <a:pt x="16" y="106"/>
                    </a:lnTo>
                    <a:lnTo>
                      <a:pt x="16" y="95"/>
                    </a:lnTo>
                    <a:lnTo>
                      <a:pt x="11" y="95"/>
                    </a:lnTo>
                    <a:lnTo>
                      <a:pt x="11" y="89"/>
                    </a:lnTo>
                    <a:lnTo>
                      <a:pt x="5" y="89"/>
                    </a:lnTo>
                    <a:lnTo>
                      <a:pt x="5" y="78"/>
                    </a:lnTo>
                    <a:lnTo>
                      <a:pt x="0" y="73"/>
                    </a:lnTo>
                    <a:lnTo>
                      <a:pt x="0" y="67"/>
                    </a:lnTo>
                    <a:lnTo>
                      <a:pt x="5" y="67"/>
                    </a:lnTo>
                    <a:lnTo>
                      <a:pt x="0" y="61"/>
                    </a:lnTo>
                    <a:lnTo>
                      <a:pt x="5" y="50"/>
                    </a:lnTo>
                    <a:lnTo>
                      <a:pt x="0" y="50"/>
                    </a:lnTo>
                    <a:lnTo>
                      <a:pt x="0" y="45"/>
                    </a:lnTo>
                    <a:lnTo>
                      <a:pt x="0" y="33"/>
                    </a:lnTo>
                    <a:lnTo>
                      <a:pt x="11" y="28"/>
                    </a:lnTo>
                    <a:lnTo>
                      <a:pt x="11" y="22"/>
                    </a:lnTo>
                    <a:lnTo>
                      <a:pt x="16" y="28"/>
                    </a:ln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33CCFF"/>
              </a:solidFill>
              <a:ln w="3175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6" name="Freeform 33"/>
              <p:cNvSpPr>
                <a:spLocks/>
              </p:cNvSpPr>
              <p:nvPr/>
            </p:nvSpPr>
            <p:spPr bwMode="auto">
              <a:xfrm>
                <a:off x="654" y="2762"/>
                <a:ext cx="56" cy="139"/>
              </a:xfrm>
              <a:custGeom>
                <a:avLst/>
                <a:gdLst>
                  <a:gd name="T0" fmla="*/ 28 w 56"/>
                  <a:gd name="T1" fmla="*/ 33 h 139"/>
                  <a:gd name="T2" fmla="*/ 39 w 56"/>
                  <a:gd name="T3" fmla="*/ 17 h 139"/>
                  <a:gd name="T4" fmla="*/ 45 w 56"/>
                  <a:gd name="T5" fmla="*/ 0 h 139"/>
                  <a:gd name="T6" fmla="*/ 39 w 56"/>
                  <a:gd name="T7" fmla="*/ 17 h 139"/>
                  <a:gd name="T8" fmla="*/ 28 w 56"/>
                  <a:gd name="T9" fmla="*/ 33 h 139"/>
                  <a:gd name="T10" fmla="*/ 11 w 56"/>
                  <a:gd name="T11" fmla="*/ 45 h 139"/>
                  <a:gd name="T12" fmla="*/ 6 w 56"/>
                  <a:gd name="T13" fmla="*/ 56 h 139"/>
                  <a:gd name="T14" fmla="*/ 0 w 56"/>
                  <a:gd name="T15" fmla="*/ 61 h 139"/>
                  <a:gd name="T16" fmla="*/ 6 w 56"/>
                  <a:gd name="T17" fmla="*/ 72 h 139"/>
                  <a:gd name="T18" fmla="*/ 6 w 56"/>
                  <a:gd name="T19" fmla="*/ 78 h 139"/>
                  <a:gd name="T20" fmla="*/ 6 w 56"/>
                  <a:gd name="T21" fmla="*/ 89 h 139"/>
                  <a:gd name="T22" fmla="*/ 11 w 56"/>
                  <a:gd name="T23" fmla="*/ 106 h 139"/>
                  <a:gd name="T24" fmla="*/ 17 w 56"/>
                  <a:gd name="T25" fmla="*/ 106 h 139"/>
                  <a:gd name="T26" fmla="*/ 23 w 56"/>
                  <a:gd name="T27" fmla="*/ 100 h 139"/>
                  <a:gd name="T28" fmla="*/ 28 w 56"/>
                  <a:gd name="T29" fmla="*/ 106 h 139"/>
                  <a:gd name="T30" fmla="*/ 23 w 56"/>
                  <a:gd name="T31" fmla="*/ 95 h 139"/>
                  <a:gd name="T32" fmla="*/ 28 w 56"/>
                  <a:gd name="T33" fmla="*/ 95 h 139"/>
                  <a:gd name="T34" fmla="*/ 39 w 56"/>
                  <a:gd name="T35" fmla="*/ 100 h 139"/>
                  <a:gd name="T36" fmla="*/ 34 w 56"/>
                  <a:gd name="T37" fmla="*/ 112 h 139"/>
                  <a:gd name="T38" fmla="*/ 28 w 56"/>
                  <a:gd name="T39" fmla="*/ 117 h 139"/>
                  <a:gd name="T40" fmla="*/ 28 w 56"/>
                  <a:gd name="T41" fmla="*/ 123 h 139"/>
                  <a:gd name="T42" fmla="*/ 28 w 56"/>
                  <a:gd name="T43" fmla="*/ 139 h 139"/>
                  <a:gd name="T44" fmla="*/ 39 w 56"/>
                  <a:gd name="T45" fmla="*/ 139 h 139"/>
                  <a:gd name="T46" fmla="*/ 56 w 56"/>
                  <a:gd name="T47" fmla="*/ 128 h 139"/>
                  <a:gd name="T48" fmla="*/ 56 w 56"/>
                  <a:gd name="T49" fmla="*/ 112 h 139"/>
                  <a:gd name="T50" fmla="*/ 56 w 56"/>
                  <a:gd name="T51" fmla="*/ 100 h 139"/>
                  <a:gd name="T52" fmla="*/ 51 w 56"/>
                  <a:gd name="T53" fmla="*/ 84 h 139"/>
                  <a:gd name="T54" fmla="*/ 45 w 56"/>
                  <a:gd name="T55" fmla="*/ 78 h 139"/>
                  <a:gd name="T56" fmla="*/ 45 w 56"/>
                  <a:gd name="T57" fmla="*/ 72 h 139"/>
                  <a:gd name="T58" fmla="*/ 39 w 56"/>
                  <a:gd name="T59" fmla="*/ 67 h 139"/>
                  <a:gd name="T60" fmla="*/ 34 w 56"/>
                  <a:gd name="T61" fmla="*/ 56 h 139"/>
                  <a:gd name="T62" fmla="*/ 34 w 56"/>
                  <a:gd name="T63" fmla="*/ 45 h 139"/>
                  <a:gd name="T64" fmla="*/ 28 w 56"/>
                  <a:gd name="T65" fmla="*/ 33 h 1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6"/>
                  <a:gd name="T100" fmla="*/ 0 h 139"/>
                  <a:gd name="T101" fmla="*/ 56 w 56"/>
                  <a:gd name="T102" fmla="*/ 139 h 1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6" h="139">
                    <a:moveTo>
                      <a:pt x="28" y="33"/>
                    </a:moveTo>
                    <a:lnTo>
                      <a:pt x="39" y="17"/>
                    </a:lnTo>
                    <a:lnTo>
                      <a:pt x="45" y="0"/>
                    </a:lnTo>
                    <a:lnTo>
                      <a:pt x="39" y="17"/>
                    </a:lnTo>
                    <a:lnTo>
                      <a:pt x="28" y="33"/>
                    </a:lnTo>
                    <a:lnTo>
                      <a:pt x="11" y="45"/>
                    </a:lnTo>
                    <a:lnTo>
                      <a:pt x="6" y="56"/>
                    </a:lnTo>
                    <a:lnTo>
                      <a:pt x="0" y="61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6" y="89"/>
                    </a:lnTo>
                    <a:lnTo>
                      <a:pt x="11" y="106"/>
                    </a:lnTo>
                    <a:lnTo>
                      <a:pt x="17" y="106"/>
                    </a:lnTo>
                    <a:lnTo>
                      <a:pt x="23" y="100"/>
                    </a:lnTo>
                    <a:lnTo>
                      <a:pt x="28" y="106"/>
                    </a:lnTo>
                    <a:lnTo>
                      <a:pt x="23" y="95"/>
                    </a:lnTo>
                    <a:lnTo>
                      <a:pt x="28" y="95"/>
                    </a:lnTo>
                    <a:lnTo>
                      <a:pt x="39" y="100"/>
                    </a:lnTo>
                    <a:lnTo>
                      <a:pt x="34" y="112"/>
                    </a:lnTo>
                    <a:lnTo>
                      <a:pt x="28" y="117"/>
                    </a:lnTo>
                    <a:lnTo>
                      <a:pt x="28" y="123"/>
                    </a:lnTo>
                    <a:lnTo>
                      <a:pt x="28" y="139"/>
                    </a:lnTo>
                    <a:lnTo>
                      <a:pt x="39" y="139"/>
                    </a:lnTo>
                    <a:lnTo>
                      <a:pt x="56" y="128"/>
                    </a:lnTo>
                    <a:lnTo>
                      <a:pt x="56" y="112"/>
                    </a:lnTo>
                    <a:lnTo>
                      <a:pt x="56" y="100"/>
                    </a:lnTo>
                    <a:lnTo>
                      <a:pt x="51" y="84"/>
                    </a:lnTo>
                    <a:lnTo>
                      <a:pt x="45" y="78"/>
                    </a:lnTo>
                    <a:lnTo>
                      <a:pt x="45" y="72"/>
                    </a:lnTo>
                    <a:lnTo>
                      <a:pt x="39" y="67"/>
                    </a:lnTo>
                    <a:lnTo>
                      <a:pt x="34" y="56"/>
                    </a:lnTo>
                    <a:lnTo>
                      <a:pt x="34" y="45"/>
                    </a:lnTo>
                    <a:lnTo>
                      <a:pt x="28" y="33"/>
                    </a:lnTo>
                    <a:close/>
                  </a:path>
                </a:pathLst>
              </a:custGeom>
              <a:solidFill>
                <a:srgbClr val="33CCFF"/>
              </a:solidFill>
              <a:ln w="3175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7" name="Freeform 34"/>
              <p:cNvSpPr>
                <a:spLocks/>
              </p:cNvSpPr>
              <p:nvPr/>
            </p:nvSpPr>
            <p:spPr bwMode="auto">
              <a:xfrm>
                <a:off x="1101" y="3097"/>
                <a:ext cx="134" cy="122"/>
              </a:xfrm>
              <a:custGeom>
                <a:avLst/>
                <a:gdLst>
                  <a:gd name="T0" fmla="*/ 39 w 134"/>
                  <a:gd name="T1" fmla="*/ 72 h 122"/>
                  <a:gd name="T2" fmla="*/ 44 w 134"/>
                  <a:gd name="T3" fmla="*/ 61 h 122"/>
                  <a:gd name="T4" fmla="*/ 44 w 134"/>
                  <a:gd name="T5" fmla="*/ 55 h 122"/>
                  <a:gd name="T6" fmla="*/ 44 w 134"/>
                  <a:gd name="T7" fmla="*/ 50 h 122"/>
                  <a:gd name="T8" fmla="*/ 50 w 134"/>
                  <a:gd name="T9" fmla="*/ 39 h 122"/>
                  <a:gd name="T10" fmla="*/ 67 w 134"/>
                  <a:gd name="T11" fmla="*/ 33 h 122"/>
                  <a:gd name="T12" fmla="*/ 83 w 134"/>
                  <a:gd name="T13" fmla="*/ 22 h 122"/>
                  <a:gd name="T14" fmla="*/ 94 w 134"/>
                  <a:gd name="T15" fmla="*/ 16 h 122"/>
                  <a:gd name="T16" fmla="*/ 100 w 134"/>
                  <a:gd name="T17" fmla="*/ 22 h 122"/>
                  <a:gd name="T18" fmla="*/ 94 w 134"/>
                  <a:gd name="T19" fmla="*/ 11 h 122"/>
                  <a:gd name="T20" fmla="*/ 89 w 134"/>
                  <a:gd name="T21" fmla="*/ 5 h 122"/>
                  <a:gd name="T22" fmla="*/ 94 w 134"/>
                  <a:gd name="T23" fmla="*/ 0 h 122"/>
                  <a:gd name="T24" fmla="*/ 111 w 134"/>
                  <a:gd name="T25" fmla="*/ 11 h 122"/>
                  <a:gd name="T26" fmla="*/ 134 w 134"/>
                  <a:gd name="T27" fmla="*/ 16 h 122"/>
                  <a:gd name="T28" fmla="*/ 128 w 134"/>
                  <a:gd name="T29" fmla="*/ 16 h 122"/>
                  <a:gd name="T30" fmla="*/ 117 w 134"/>
                  <a:gd name="T31" fmla="*/ 22 h 122"/>
                  <a:gd name="T32" fmla="*/ 111 w 134"/>
                  <a:gd name="T33" fmla="*/ 28 h 122"/>
                  <a:gd name="T34" fmla="*/ 100 w 134"/>
                  <a:gd name="T35" fmla="*/ 33 h 122"/>
                  <a:gd name="T36" fmla="*/ 94 w 134"/>
                  <a:gd name="T37" fmla="*/ 28 h 122"/>
                  <a:gd name="T38" fmla="*/ 83 w 134"/>
                  <a:gd name="T39" fmla="*/ 28 h 122"/>
                  <a:gd name="T40" fmla="*/ 83 w 134"/>
                  <a:gd name="T41" fmla="*/ 44 h 122"/>
                  <a:gd name="T42" fmla="*/ 83 w 134"/>
                  <a:gd name="T43" fmla="*/ 50 h 122"/>
                  <a:gd name="T44" fmla="*/ 83 w 134"/>
                  <a:gd name="T45" fmla="*/ 61 h 122"/>
                  <a:gd name="T46" fmla="*/ 72 w 134"/>
                  <a:gd name="T47" fmla="*/ 67 h 122"/>
                  <a:gd name="T48" fmla="*/ 72 w 134"/>
                  <a:gd name="T49" fmla="*/ 72 h 122"/>
                  <a:gd name="T50" fmla="*/ 61 w 134"/>
                  <a:gd name="T51" fmla="*/ 106 h 122"/>
                  <a:gd name="T52" fmla="*/ 61 w 134"/>
                  <a:gd name="T53" fmla="*/ 122 h 122"/>
                  <a:gd name="T54" fmla="*/ 55 w 134"/>
                  <a:gd name="T55" fmla="*/ 122 h 122"/>
                  <a:gd name="T56" fmla="*/ 50 w 134"/>
                  <a:gd name="T57" fmla="*/ 106 h 122"/>
                  <a:gd name="T58" fmla="*/ 39 w 134"/>
                  <a:gd name="T59" fmla="*/ 100 h 122"/>
                  <a:gd name="T60" fmla="*/ 39 w 134"/>
                  <a:gd name="T61" fmla="*/ 83 h 122"/>
                  <a:gd name="T62" fmla="*/ 44 w 134"/>
                  <a:gd name="T63" fmla="*/ 83 h 122"/>
                  <a:gd name="T64" fmla="*/ 39 w 134"/>
                  <a:gd name="T65" fmla="*/ 78 h 122"/>
                  <a:gd name="T66" fmla="*/ 39 w 134"/>
                  <a:gd name="T67" fmla="*/ 72 h 122"/>
                  <a:gd name="T68" fmla="*/ 22 w 134"/>
                  <a:gd name="T69" fmla="*/ 61 h 122"/>
                  <a:gd name="T70" fmla="*/ 0 w 134"/>
                  <a:gd name="T71" fmla="*/ 78 h 122"/>
                  <a:gd name="T72" fmla="*/ 22 w 134"/>
                  <a:gd name="T73" fmla="*/ 61 h 122"/>
                  <a:gd name="T74" fmla="*/ 39 w 134"/>
                  <a:gd name="T75" fmla="*/ 72 h 1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4"/>
                  <a:gd name="T115" fmla="*/ 0 h 122"/>
                  <a:gd name="T116" fmla="*/ 134 w 134"/>
                  <a:gd name="T117" fmla="*/ 122 h 12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4" h="122">
                    <a:moveTo>
                      <a:pt x="39" y="72"/>
                    </a:moveTo>
                    <a:lnTo>
                      <a:pt x="44" y="61"/>
                    </a:lnTo>
                    <a:lnTo>
                      <a:pt x="44" y="55"/>
                    </a:lnTo>
                    <a:lnTo>
                      <a:pt x="44" y="50"/>
                    </a:lnTo>
                    <a:lnTo>
                      <a:pt x="50" y="39"/>
                    </a:lnTo>
                    <a:lnTo>
                      <a:pt x="67" y="33"/>
                    </a:lnTo>
                    <a:lnTo>
                      <a:pt x="83" y="22"/>
                    </a:lnTo>
                    <a:lnTo>
                      <a:pt x="94" y="16"/>
                    </a:lnTo>
                    <a:lnTo>
                      <a:pt x="100" y="22"/>
                    </a:lnTo>
                    <a:lnTo>
                      <a:pt x="94" y="11"/>
                    </a:lnTo>
                    <a:lnTo>
                      <a:pt x="89" y="5"/>
                    </a:lnTo>
                    <a:lnTo>
                      <a:pt x="94" y="0"/>
                    </a:lnTo>
                    <a:lnTo>
                      <a:pt x="111" y="11"/>
                    </a:lnTo>
                    <a:lnTo>
                      <a:pt x="134" y="16"/>
                    </a:lnTo>
                    <a:lnTo>
                      <a:pt x="128" y="16"/>
                    </a:lnTo>
                    <a:lnTo>
                      <a:pt x="117" y="22"/>
                    </a:lnTo>
                    <a:lnTo>
                      <a:pt x="111" y="28"/>
                    </a:lnTo>
                    <a:lnTo>
                      <a:pt x="100" y="33"/>
                    </a:lnTo>
                    <a:lnTo>
                      <a:pt x="94" y="28"/>
                    </a:lnTo>
                    <a:lnTo>
                      <a:pt x="83" y="28"/>
                    </a:lnTo>
                    <a:lnTo>
                      <a:pt x="83" y="44"/>
                    </a:lnTo>
                    <a:lnTo>
                      <a:pt x="83" y="50"/>
                    </a:lnTo>
                    <a:lnTo>
                      <a:pt x="83" y="61"/>
                    </a:lnTo>
                    <a:lnTo>
                      <a:pt x="72" y="67"/>
                    </a:lnTo>
                    <a:lnTo>
                      <a:pt x="72" y="72"/>
                    </a:lnTo>
                    <a:lnTo>
                      <a:pt x="61" y="106"/>
                    </a:lnTo>
                    <a:lnTo>
                      <a:pt x="61" y="122"/>
                    </a:lnTo>
                    <a:lnTo>
                      <a:pt x="55" y="122"/>
                    </a:lnTo>
                    <a:lnTo>
                      <a:pt x="50" y="106"/>
                    </a:lnTo>
                    <a:lnTo>
                      <a:pt x="39" y="100"/>
                    </a:lnTo>
                    <a:lnTo>
                      <a:pt x="39" y="83"/>
                    </a:lnTo>
                    <a:lnTo>
                      <a:pt x="44" y="83"/>
                    </a:lnTo>
                    <a:lnTo>
                      <a:pt x="39" y="78"/>
                    </a:lnTo>
                    <a:lnTo>
                      <a:pt x="39" y="72"/>
                    </a:lnTo>
                    <a:lnTo>
                      <a:pt x="22" y="61"/>
                    </a:lnTo>
                    <a:lnTo>
                      <a:pt x="0" y="78"/>
                    </a:lnTo>
                    <a:lnTo>
                      <a:pt x="22" y="61"/>
                    </a:lnTo>
                    <a:lnTo>
                      <a:pt x="39" y="72"/>
                    </a:lnTo>
                    <a:close/>
                  </a:path>
                </a:pathLst>
              </a:custGeom>
              <a:solidFill>
                <a:srgbClr val="33CCFF"/>
              </a:solidFill>
              <a:ln w="3175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" name="Freeform 35"/>
              <p:cNvSpPr>
                <a:spLocks/>
              </p:cNvSpPr>
              <p:nvPr/>
            </p:nvSpPr>
            <p:spPr bwMode="auto">
              <a:xfrm>
                <a:off x="923" y="3102"/>
                <a:ext cx="356" cy="574"/>
              </a:xfrm>
              <a:custGeom>
                <a:avLst/>
                <a:gdLst>
                  <a:gd name="T0" fmla="*/ 173 w 357"/>
                  <a:gd name="T1" fmla="*/ 262 h 575"/>
                  <a:gd name="T2" fmla="*/ 173 w 357"/>
                  <a:gd name="T3" fmla="*/ 290 h 575"/>
                  <a:gd name="T4" fmla="*/ 184 w 357"/>
                  <a:gd name="T5" fmla="*/ 324 h 575"/>
                  <a:gd name="T6" fmla="*/ 207 w 357"/>
                  <a:gd name="T7" fmla="*/ 313 h 575"/>
                  <a:gd name="T8" fmla="*/ 223 w 357"/>
                  <a:gd name="T9" fmla="*/ 329 h 575"/>
                  <a:gd name="T10" fmla="*/ 262 w 357"/>
                  <a:gd name="T11" fmla="*/ 357 h 575"/>
                  <a:gd name="T12" fmla="*/ 279 w 357"/>
                  <a:gd name="T13" fmla="*/ 374 h 575"/>
                  <a:gd name="T14" fmla="*/ 307 w 357"/>
                  <a:gd name="T15" fmla="*/ 413 h 575"/>
                  <a:gd name="T16" fmla="*/ 329 w 357"/>
                  <a:gd name="T17" fmla="*/ 452 h 575"/>
                  <a:gd name="T18" fmla="*/ 352 w 357"/>
                  <a:gd name="T19" fmla="*/ 519 h 575"/>
                  <a:gd name="T20" fmla="*/ 329 w 357"/>
                  <a:gd name="T21" fmla="*/ 547 h 575"/>
                  <a:gd name="T22" fmla="*/ 229 w 357"/>
                  <a:gd name="T23" fmla="*/ 564 h 575"/>
                  <a:gd name="T24" fmla="*/ 223 w 357"/>
                  <a:gd name="T25" fmla="*/ 508 h 575"/>
                  <a:gd name="T26" fmla="*/ 201 w 357"/>
                  <a:gd name="T27" fmla="*/ 435 h 575"/>
                  <a:gd name="T28" fmla="*/ 184 w 357"/>
                  <a:gd name="T29" fmla="*/ 385 h 575"/>
                  <a:gd name="T30" fmla="*/ 156 w 357"/>
                  <a:gd name="T31" fmla="*/ 324 h 575"/>
                  <a:gd name="T32" fmla="*/ 151 w 357"/>
                  <a:gd name="T33" fmla="*/ 296 h 575"/>
                  <a:gd name="T34" fmla="*/ 134 w 357"/>
                  <a:gd name="T35" fmla="*/ 279 h 575"/>
                  <a:gd name="T36" fmla="*/ 117 w 357"/>
                  <a:gd name="T37" fmla="*/ 235 h 575"/>
                  <a:gd name="T38" fmla="*/ 145 w 357"/>
                  <a:gd name="T39" fmla="*/ 257 h 575"/>
                  <a:gd name="T40" fmla="*/ 145 w 357"/>
                  <a:gd name="T41" fmla="*/ 279 h 575"/>
                  <a:gd name="T42" fmla="*/ 162 w 357"/>
                  <a:gd name="T43" fmla="*/ 279 h 575"/>
                  <a:gd name="T44" fmla="*/ 162 w 357"/>
                  <a:gd name="T45" fmla="*/ 246 h 575"/>
                  <a:gd name="T46" fmla="*/ 156 w 357"/>
                  <a:gd name="T47" fmla="*/ 195 h 575"/>
                  <a:gd name="T48" fmla="*/ 140 w 357"/>
                  <a:gd name="T49" fmla="*/ 201 h 575"/>
                  <a:gd name="T50" fmla="*/ 134 w 357"/>
                  <a:gd name="T51" fmla="*/ 212 h 575"/>
                  <a:gd name="T52" fmla="*/ 101 w 357"/>
                  <a:gd name="T53" fmla="*/ 156 h 575"/>
                  <a:gd name="T54" fmla="*/ 84 w 357"/>
                  <a:gd name="T55" fmla="*/ 95 h 575"/>
                  <a:gd name="T56" fmla="*/ 61 w 357"/>
                  <a:gd name="T57" fmla="*/ 67 h 575"/>
                  <a:gd name="T58" fmla="*/ 45 w 357"/>
                  <a:gd name="T59" fmla="*/ 56 h 575"/>
                  <a:gd name="T60" fmla="*/ 28 w 357"/>
                  <a:gd name="T61" fmla="*/ 56 h 575"/>
                  <a:gd name="T62" fmla="*/ 11 w 357"/>
                  <a:gd name="T63" fmla="*/ 78 h 575"/>
                  <a:gd name="T64" fmla="*/ 6 w 357"/>
                  <a:gd name="T65" fmla="*/ 95 h 575"/>
                  <a:gd name="T66" fmla="*/ 11 w 357"/>
                  <a:gd name="T67" fmla="*/ 45 h 575"/>
                  <a:gd name="T68" fmla="*/ 22 w 357"/>
                  <a:gd name="T69" fmla="*/ 6 h 575"/>
                  <a:gd name="T70" fmla="*/ 45 w 357"/>
                  <a:gd name="T71" fmla="*/ 17 h 575"/>
                  <a:gd name="T72" fmla="*/ 56 w 357"/>
                  <a:gd name="T73" fmla="*/ 17 h 575"/>
                  <a:gd name="T74" fmla="*/ 84 w 357"/>
                  <a:gd name="T75" fmla="*/ 56 h 575"/>
                  <a:gd name="T76" fmla="*/ 95 w 357"/>
                  <a:gd name="T77" fmla="*/ 56 h 575"/>
                  <a:gd name="T78" fmla="*/ 84 w 357"/>
                  <a:gd name="T79" fmla="*/ 6 h 575"/>
                  <a:gd name="T80" fmla="*/ 101 w 357"/>
                  <a:gd name="T81" fmla="*/ 39 h 575"/>
                  <a:gd name="T82" fmla="*/ 128 w 357"/>
                  <a:gd name="T83" fmla="*/ 112 h 575"/>
                  <a:gd name="T84" fmla="*/ 145 w 357"/>
                  <a:gd name="T85" fmla="*/ 123 h 575"/>
                  <a:gd name="T86" fmla="*/ 128 w 357"/>
                  <a:gd name="T87" fmla="*/ 62 h 575"/>
                  <a:gd name="T88" fmla="*/ 140 w 357"/>
                  <a:gd name="T89" fmla="*/ 45 h 575"/>
                  <a:gd name="T90" fmla="*/ 167 w 357"/>
                  <a:gd name="T91" fmla="*/ 56 h 575"/>
                  <a:gd name="T92" fmla="*/ 173 w 357"/>
                  <a:gd name="T93" fmla="*/ 101 h 575"/>
                  <a:gd name="T94" fmla="*/ 173 w 357"/>
                  <a:gd name="T95" fmla="*/ 151 h 575"/>
                  <a:gd name="T96" fmla="*/ 218 w 357"/>
                  <a:gd name="T97" fmla="*/ 184 h 575"/>
                  <a:gd name="T98" fmla="*/ 218 w 357"/>
                  <a:gd name="T99" fmla="*/ 223 h 575"/>
                  <a:gd name="T100" fmla="*/ 201 w 357"/>
                  <a:gd name="T101" fmla="*/ 246 h 575"/>
                  <a:gd name="T102" fmla="*/ 184 w 357"/>
                  <a:gd name="T103" fmla="*/ 257 h 575"/>
                  <a:gd name="T104" fmla="*/ 179 w 357"/>
                  <a:gd name="T105" fmla="*/ 257 h 57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7"/>
                  <a:gd name="T160" fmla="*/ 0 h 575"/>
                  <a:gd name="T161" fmla="*/ 357 w 357"/>
                  <a:gd name="T162" fmla="*/ 575 h 57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7" h="575">
                    <a:moveTo>
                      <a:pt x="173" y="257"/>
                    </a:moveTo>
                    <a:lnTo>
                      <a:pt x="190" y="268"/>
                    </a:lnTo>
                    <a:lnTo>
                      <a:pt x="179" y="268"/>
                    </a:lnTo>
                    <a:lnTo>
                      <a:pt x="173" y="262"/>
                    </a:lnTo>
                    <a:lnTo>
                      <a:pt x="167" y="274"/>
                    </a:lnTo>
                    <a:lnTo>
                      <a:pt x="173" y="279"/>
                    </a:lnTo>
                    <a:lnTo>
                      <a:pt x="179" y="290"/>
                    </a:lnTo>
                    <a:lnTo>
                      <a:pt x="173" y="290"/>
                    </a:lnTo>
                    <a:lnTo>
                      <a:pt x="173" y="301"/>
                    </a:lnTo>
                    <a:lnTo>
                      <a:pt x="179" y="307"/>
                    </a:lnTo>
                    <a:lnTo>
                      <a:pt x="173" y="318"/>
                    </a:lnTo>
                    <a:lnTo>
                      <a:pt x="184" y="324"/>
                    </a:lnTo>
                    <a:lnTo>
                      <a:pt x="195" y="329"/>
                    </a:lnTo>
                    <a:lnTo>
                      <a:pt x="201" y="324"/>
                    </a:lnTo>
                    <a:lnTo>
                      <a:pt x="207" y="329"/>
                    </a:lnTo>
                    <a:lnTo>
                      <a:pt x="207" y="313"/>
                    </a:lnTo>
                    <a:lnTo>
                      <a:pt x="207" y="307"/>
                    </a:lnTo>
                    <a:lnTo>
                      <a:pt x="212" y="313"/>
                    </a:lnTo>
                    <a:lnTo>
                      <a:pt x="212" y="329"/>
                    </a:lnTo>
                    <a:lnTo>
                      <a:pt x="223" y="329"/>
                    </a:lnTo>
                    <a:lnTo>
                      <a:pt x="240" y="329"/>
                    </a:lnTo>
                    <a:lnTo>
                      <a:pt x="246" y="341"/>
                    </a:lnTo>
                    <a:lnTo>
                      <a:pt x="257" y="346"/>
                    </a:lnTo>
                    <a:lnTo>
                      <a:pt x="262" y="357"/>
                    </a:lnTo>
                    <a:lnTo>
                      <a:pt x="268" y="363"/>
                    </a:lnTo>
                    <a:lnTo>
                      <a:pt x="268" y="374"/>
                    </a:lnTo>
                    <a:lnTo>
                      <a:pt x="279" y="368"/>
                    </a:lnTo>
                    <a:lnTo>
                      <a:pt x="279" y="374"/>
                    </a:lnTo>
                    <a:lnTo>
                      <a:pt x="285" y="380"/>
                    </a:lnTo>
                    <a:lnTo>
                      <a:pt x="290" y="391"/>
                    </a:lnTo>
                    <a:lnTo>
                      <a:pt x="296" y="402"/>
                    </a:lnTo>
                    <a:lnTo>
                      <a:pt x="307" y="413"/>
                    </a:lnTo>
                    <a:lnTo>
                      <a:pt x="313" y="419"/>
                    </a:lnTo>
                    <a:lnTo>
                      <a:pt x="318" y="430"/>
                    </a:lnTo>
                    <a:lnTo>
                      <a:pt x="318" y="452"/>
                    </a:lnTo>
                    <a:lnTo>
                      <a:pt x="329" y="452"/>
                    </a:lnTo>
                    <a:lnTo>
                      <a:pt x="335" y="452"/>
                    </a:lnTo>
                    <a:lnTo>
                      <a:pt x="352" y="497"/>
                    </a:lnTo>
                    <a:lnTo>
                      <a:pt x="357" y="508"/>
                    </a:lnTo>
                    <a:lnTo>
                      <a:pt x="352" y="519"/>
                    </a:lnTo>
                    <a:lnTo>
                      <a:pt x="346" y="530"/>
                    </a:lnTo>
                    <a:lnTo>
                      <a:pt x="335" y="536"/>
                    </a:lnTo>
                    <a:lnTo>
                      <a:pt x="324" y="553"/>
                    </a:lnTo>
                    <a:lnTo>
                      <a:pt x="329" y="547"/>
                    </a:lnTo>
                    <a:lnTo>
                      <a:pt x="329" y="553"/>
                    </a:lnTo>
                    <a:lnTo>
                      <a:pt x="318" y="553"/>
                    </a:lnTo>
                    <a:lnTo>
                      <a:pt x="262" y="575"/>
                    </a:lnTo>
                    <a:lnTo>
                      <a:pt x="229" y="564"/>
                    </a:lnTo>
                    <a:lnTo>
                      <a:pt x="218" y="558"/>
                    </a:lnTo>
                    <a:lnTo>
                      <a:pt x="212" y="536"/>
                    </a:lnTo>
                    <a:lnTo>
                      <a:pt x="212" y="513"/>
                    </a:lnTo>
                    <a:lnTo>
                      <a:pt x="223" y="508"/>
                    </a:lnTo>
                    <a:lnTo>
                      <a:pt x="229" y="502"/>
                    </a:lnTo>
                    <a:lnTo>
                      <a:pt x="223" y="486"/>
                    </a:lnTo>
                    <a:lnTo>
                      <a:pt x="212" y="452"/>
                    </a:lnTo>
                    <a:lnTo>
                      <a:pt x="201" y="435"/>
                    </a:lnTo>
                    <a:lnTo>
                      <a:pt x="201" y="430"/>
                    </a:lnTo>
                    <a:lnTo>
                      <a:pt x="201" y="413"/>
                    </a:lnTo>
                    <a:lnTo>
                      <a:pt x="190" y="402"/>
                    </a:lnTo>
                    <a:lnTo>
                      <a:pt x="184" y="385"/>
                    </a:lnTo>
                    <a:lnTo>
                      <a:pt x="179" y="368"/>
                    </a:lnTo>
                    <a:lnTo>
                      <a:pt x="167" y="346"/>
                    </a:lnTo>
                    <a:lnTo>
                      <a:pt x="156" y="335"/>
                    </a:lnTo>
                    <a:lnTo>
                      <a:pt x="156" y="324"/>
                    </a:lnTo>
                    <a:lnTo>
                      <a:pt x="156" y="313"/>
                    </a:lnTo>
                    <a:lnTo>
                      <a:pt x="162" y="301"/>
                    </a:lnTo>
                    <a:lnTo>
                      <a:pt x="151" y="290"/>
                    </a:lnTo>
                    <a:lnTo>
                      <a:pt x="151" y="296"/>
                    </a:lnTo>
                    <a:lnTo>
                      <a:pt x="151" y="301"/>
                    </a:lnTo>
                    <a:lnTo>
                      <a:pt x="134" y="296"/>
                    </a:lnTo>
                    <a:lnTo>
                      <a:pt x="140" y="285"/>
                    </a:lnTo>
                    <a:lnTo>
                      <a:pt x="134" y="279"/>
                    </a:lnTo>
                    <a:lnTo>
                      <a:pt x="134" y="262"/>
                    </a:lnTo>
                    <a:lnTo>
                      <a:pt x="123" y="257"/>
                    </a:lnTo>
                    <a:lnTo>
                      <a:pt x="123" y="251"/>
                    </a:lnTo>
                    <a:lnTo>
                      <a:pt x="117" y="235"/>
                    </a:lnTo>
                    <a:lnTo>
                      <a:pt x="123" y="229"/>
                    </a:lnTo>
                    <a:lnTo>
                      <a:pt x="128" y="229"/>
                    </a:lnTo>
                    <a:lnTo>
                      <a:pt x="134" y="251"/>
                    </a:lnTo>
                    <a:lnTo>
                      <a:pt x="145" y="257"/>
                    </a:lnTo>
                    <a:lnTo>
                      <a:pt x="145" y="262"/>
                    </a:lnTo>
                    <a:lnTo>
                      <a:pt x="145" y="274"/>
                    </a:lnTo>
                    <a:lnTo>
                      <a:pt x="140" y="274"/>
                    </a:lnTo>
                    <a:lnTo>
                      <a:pt x="145" y="279"/>
                    </a:lnTo>
                    <a:lnTo>
                      <a:pt x="151" y="285"/>
                    </a:lnTo>
                    <a:lnTo>
                      <a:pt x="156" y="296"/>
                    </a:lnTo>
                    <a:lnTo>
                      <a:pt x="162" y="285"/>
                    </a:lnTo>
                    <a:lnTo>
                      <a:pt x="162" y="279"/>
                    </a:lnTo>
                    <a:lnTo>
                      <a:pt x="156" y="262"/>
                    </a:lnTo>
                    <a:lnTo>
                      <a:pt x="167" y="257"/>
                    </a:lnTo>
                    <a:lnTo>
                      <a:pt x="167" y="246"/>
                    </a:lnTo>
                    <a:lnTo>
                      <a:pt x="162" y="246"/>
                    </a:lnTo>
                    <a:lnTo>
                      <a:pt x="156" y="257"/>
                    </a:lnTo>
                    <a:lnTo>
                      <a:pt x="156" y="235"/>
                    </a:lnTo>
                    <a:lnTo>
                      <a:pt x="156" y="218"/>
                    </a:lnTo>
                    <a:lnTo>
                      <a:pt x="156" y="195"/>
                    </a:lnTo>
                    <a:lnTo>
                      <a:pt x="156" y="190"/>
                    </a:lnTo>
                    <a:lnTo>
                      <a:pt x="145" y="195"/>
                    </a:lnTo>
                    <a:lnTo>
                      <a:pt x="145" y="201"/>
                    </a:lnTo>
                    <a:lnTo>
                      <a:pt x="140" y="201"/>
                    </a:lnTo>
                    <a:lnTo>
                      <a:pt x="134" y="207"/>
                    </a:lnTo>
                    <a:lnTo>
                      <a:pt x="140" y="223"/>
                    </a:lnTo>
                    <a:lnTo>
                      <a:pt x="134" y="212"/>
                    </a:lnTo>
                    <a:lnTo>
                      <a:pt x="112" y="179"/>
                    </a:lnTo>
                    <a:lnTo>
                      <a:pt x="112" y="190"/>
                    </a:lnTo>
                    <a:lnTo>
                      <a:pt x="101" y="156"/>
                    </a:lnTo>
                    <a:lnTo>
                      <a:pt x="101" y="129"/>
                    </a:lnTo>
                    <a:lnTo>
                      <a:pt x="95" y="95"/>
                    </a:lnTo>
                    <a:lnTo>
                      <a:pt x="89" y="84"/>
                    </a:lnTo>
                    <a:lnTo>
                      <a:pt x="84" y="95"/>
                    </a:lnTo>
                    <a:lnTo>
                      <a:pt x="78" y="78"/>
                    </a:lnTo>
                    <a:lnTo>
                      <a:pt x="73" y="95"/>
                    </a:lnTo>
                    <a:lnTo>
                      <a:pt x="67" y="73"/>
                    </a:lnTo>
                    <a:lnTo>
                      <a:pt x="61" y="67"/>
                    </a:lnTo>
                    <a:lnTo>
                      <a:pt x="56" y="56"/>
                    </a:lnTo>
                    <a:lnTo>
                      <a:pt x="50" y="67"/>
                    </a:lnTo>
                    <a:lnTo>
                      <a:pt x="50" y="62"/>
                    </a:lnTo>
                    <a:lnTo>
                      <a:pt x="45" y="56"/>
                    </a:lnTo>
                    <a:lnTo>
                      <a:pt x="39" y="62"/>
                    </a:lnTo>
                    <a:lnTo>
                      <a:pt x="39" y="56"/>
                    </a:lnTo>
                    <a:lnTo>
                      <a:pt x="34" y="62"/>
                    </a:lnTo>
                    <a:lnTo>
                      <a:pt x="28" y="56"/>
                    </a:lnTo>
                    <a:lnTo>
                      <a:pt x="22" y="62"/>
                    </a:lnTo>
                    <a:lnTo>
                      <a:pt x="22" y="73"/>
                    </a:lnTo>
                    <a:lnTo>
                      <a:pt x="17" y="73"/>
                    </a:lnTo>
                    <a:lnTo>
                      <a:pt x="11" y="78"/>
                    </a:lnTo>
                    <a:lnTo>
                      <a:pt x="17" y="84"/>
                    </a:lnTo>
                    <a:lnTo>
                      <a:pt x="22" y="89"/>
                    </a:lnTo>
                    <a:lnTo>
                      <a:pt x="17" y="106"/>
                    </a:lnTo>
                    <a:lnTo>
                      <a:pt x="6" y="95"/>
                    </a:lnTo>
                    <a:lnTo>
                      <a:pt x="0" y="73"/>
                    </a:lnTo>
                    <a:lnTo>
                      <a:pt x="11" y="50"/>
                    </a:lnTo>
                    <a:lnTo>
                      <a:pt x="17" y="50"/>
                    </a:lnTo>
                    <a:lnTo>
                      <a:pt x="11" y="45"/>
                    </a:lnTo>
                    <a:lnTo>
                      <a:pt x="6" y="50"/>
                    </a:lnTo>
                    <a:lnTo>
                      <a:pt x="6" y="23"/>
                    </a:lnTo>
                    <a:lnTo>
                      <a:pt x="17" y="6"/>
                    </a:lnTo>
                    <a:lnTo>
                      <a:pt x="22" y="6"/>
                    </a:lnTo>
                    <a:lnTo>
                      <a:pt x="28" y="0"/>
                    </a:lnTo>
                    <a:lnTo>
                      <a:pt x="34" y="6"/>
                    </a:lnTo>
                    <a:lnTo>
                      <a:pt x="45" y="11"/>
                    </a:lnTo>
                    <a:lnTo>
                      <a:pt x="45" y="17"/>
                    </a:lnTo>
                    <a:lnTo>
                      <a:pt x="50" y="11"/>
                    </a:lnTo>
                    <a:lnTo>
                      <a:pt x="50" y="17"/>
                    </a:lnTo>
                    <a:lnTo>
                      <a:pt x="56" y="6"/>
                    </a:lnTo>
                    <a:lnTo>
                      <a:pt x="56" y="17"/>
                    </a:lnTo>
                    <a:lnTo>
                      <a:pt x="61" y="17"/>
                    </a:lnTo>
                    <a:lnTo>
                      <a:pt x="67" y="45"/>
                    </a:lnTo>
                    <a:lnTo>
                      <a:pt x="78" y="67"/>
                    </a:lnTo>
                    <a:lnTo>
                      <a:pt x="84" y="56"/>
                    </a:lnTo>
                    <a:lnTo>
                      <a:pt x="89" y="67"/>
                    </a:lnTo>
                    <a:lnTo>
                      <a:pt x="84" y="45"/>
                    </a:lnTo>
                    <a:lnTo>
                      <a:pt x="89" y="39"/>
                    </a:lnTo>
                    <a:lnTo>
                      <a:pt x="95" y="56"/>
                    </a:lnTo>
                    <a:lnTo>
                      <a:pt x="101" y="67"/>
                    </a:lnTo>
                    <a:lnTo>
                      <a:pt x="95" y="45"/>
                    </a:lnTo>
                    <a:lnTo>
                      <a:pt x="89" y="34"/>
                    </a:lnTo>
                    <a:lnTo>
                      <a:pt x="84" y="6"/>
                    </a:lnTo>
                    <a:lnTo>
                      <a:pt x="89" y="17"/>
                    </a:lnTo>
                    <a:lnTo>
                      <a:pt x="101" y="23"/>
                    </a:lnTo>
                    <a:lnTo>
                      <a:pt x="101" y="28"/>
                    </a:lnTo>
                    <a:lnTo>
                      <a:pt x="101" y="39"/>
                    </a:lnTo>
                    <a:lnTo>
                      <a:pt x="112" y="34"/>
                    </a:lnTo>
                    <a:lnTo>
                      <a:pt x="117" y="45"/>
                    </a:lnTo>
                    <a:lnTo>
                      <a:pt x="117" y="56"/>
                    </a:lnTo>
                    <a:lnTo>
                      <a:pt x="128" y="112"/>
                    </a:lnTo>
                    <a:lnTo>
                      <a:pt x="128" y="134"/>
                    </a:lnTo>
                    <a:lnTo>
                      <a:pt x="140" y="145"/>
                    </a:lnTo>
                    <a:lnTo>
                      <a:pt x="151" y="168"/>
                    </a:lnTo>
                    <a:lnTo>
                      <a:pt x="145" y="123"/>
                    </a:lnTo>
                    <a:lnTo>
                      <a:pt x="145" y="73"/>
                    </a:lnTo>
                    <a:lnTo>
                      <a:pt x="140" y="62"/>
                    </a:lnTo>
                    <a:lnTo>
                      <a:pt x="134" y="67"/>
                    </a:lnTo>
                    <a:lnTo>
                      <a:pt x="128" y="62"/>
                    </a:lnTo>
                    <a:lnTo>
                      <a:pt x="128" y="50"/>
                    </a:lnTo>
                    <a:lnTo>
                      <a:pt x="134" y="45"/>
                    </a:lnTo>
                    <a:lnTo>
                      <a:pt x="134" y="34"/>
                    </a:lnTo>
                    <a:lnTo>
                      <a:pt x="140" y="45"/>
                    </a:lnTo>
                    <a:lnTo>
                      <a:pt x="156" y="45"/>
                    </a:lnTo>
                    <a:lnTo>
                      <a:pt x="162" y="39"/>
                    </a:lnTo>
                    <a:lnTo>
                      <a:pt x="162" y="45"/>
                    </a:lnTo>
                    <a:lnTo>
                      <a:pt x="167" y="56"/>
                    </a:lnTo>
                    <a:lnTo>
                      <a:pt x="173" y="73"/>
                    </a:lnTo>
                    <a:lnTo>
                      <a:pt x="184" y="78"/>
                    </a:lnTo>
                    <a:lnTo>
                      <a:pt x="184" y="89"/>
                    </a:lnTo>
                    <a:lnTo>
                      <a:pt x="173" y="101"/>
                    </a:lnTo>
                    <a:lnTo>
                      <a:pt x="179" y="112"/>
                    </a:lnTo>
                    <a:lnTo>
                      <a:pt x="173" y="123"/>
                    </a:lnTo>
                    <a:lnTo>
                      <a:pt x="167" y="151"/>
                    </a:lnTo>
                    <a:lnTo>
                      <a:pt x="173" y="151"/>
                    </a:lnTo>
                    <a:lnTo>
                      <a:pt x="179" y="162"/>
                    </a:lnTo>
                    <a:lnTo>
                      <a:pt x="184" y="168"/>
                    </a:lnTo>
                    <a:lnTo>
                      <a:pt x="201" y="184"/>
                    </a:lnTo>
                    <a:lnTo>
                      <a:pt x="218" y="184"/>
                    </a:lnTo>
                    <a:lnTo>
                      <a:pt x="223" y="190"/>
                    </a:lnTo>
                    <a:lnTo>
                      <a:pt x="223" y="207"/>
                    </a:lnTo>
                    <a:lnTo>
                      <a:pt x="223" y="212"/>
                    </a:lnTo>
                    <a:lnTo>
                      <a:pt x="218" y="223"/>
                    </a:lnTo>
                    <a:lnTo>
                      <a:pt x="201" y="223"/>
                    </a:lnTo>
                    <a:lnTo>
                      <a:pt x="195" y="229"/>
                    </a:lnTo>
                    <a:lnTo>
                      <a:pt x="201" y="235"/>
                    </a:lnTo>
                    <a:lnTo>
                      <a:pt x="201" y="246"/>
                    </a:lnTo>
                    <a:lnTo>
                      <a:pt x="207" y="246"/>
                    </a:lnTo>
                    <a:lnTo>
                      <a:pt x="207" y="257"/>
                    </a:lnTo>
                    <a:lnTo>
                      <a:pt x="195" y="257"/>
                    </a:lnTo>
                    <a:lnTo>
                      <a:pt x="184" y="257"/>
                    </a:lnTo>
                    <a:lnTo>
                      <a:pt x="179" y="235"/>
                    </a:lnTo>
                    <a:lnTo>
                      <a:pt x="184" y="246"/>
                    </a:lnTo>
                    <a:lnTo>
                      <a:pt x="179" y="246"/>
                    </a:lnTo>
                    <a:lnTo>
                      <a:pt x="179" y="257"/>
                    </a:lnTo>
                    <a:lnTo>
                      <a:pt x="173" y="2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/>
              </a:p>
            </p:txBody>
          </p:sp>
          <p:sp>
            <p:nvSpPr>
              <p:cNvPr id="3" name="Freeform 36"/>
              <p:cNvSpPr>
                <a:spLocks/>
              </p:cNvSpPr>
              <p:nvPr/>
            </p:nvSpPr>
            <p:spPr bwMode="auto">
              <a:xfrm>
                <a:off x="615" y="2611"/>
                <a:ext cx="302" cy="569"/>
              </a:xfrm>
              <a:custGeom>
                <a:avLst/>
                <a:gdLst>
                  <a:gd name="T0" fmla="*/ 257 w 302"/>
                  <a:gd name="T1" fmla="*/ 263 h 569"/>
                  <a:gd name="T2" fmla="*/ 235 w 302"/>
                  <a:gd name="T3" fmla="*/ 290 h 569"/>
                  <a:gd name="T4" fmla="*/ 218 w 302"/>
                  <a:gd name="T5" fmla="*/ 268 h 569"/>
                  <a:gd name="T6" fmla="*/ 184 w 302"/>
                  <a:gd name="T7" fmla="*/ 302 h 569"/>
                  <a:gd name="T8" fmla="*/ 184 w 302"/>
                  <a:gd name="T9" fmla="*/ 346 h 569"/>
                  <a:gd name="T10" fmla="*/ 190 w 302"/>
                  <a:gd name="T11" fmla="*/ 413 h 569"/>
                  <a:gd name="T12" fmla="*/ 207 w 302"/>
                  <a:gd name="T13" fmla="*/ 514 h 569"/>
                  <a:gd name="T14" fmla="*/ 218 w 302"/>
                  <a:gd name="T15" fmla="*/ 491 h 569"/>
                  <a:gd name="T16" fmla="*/ 218 w 302"/>
                  <a:gd name="T17" fmla="*/ 463 h 569"/>
                  <a:gd name="T18" fmla="*/ 229 w 302"/>
                  <a:gd name="T19" fmla="*/ 413 h 569"/>
                  <a:gd name="T20" fmla="*/ 235 w 302"/>
                  <a:gd name="T21" fmla="*/ 463 h 569"/>
                  <a:gd name="T22" fmla="*/ 229 w 302"/>
                  <a:gd name="T23" fmla="*/ 486 h 569"/>
                  <a:gd name="T24" fmla="*/ 235 w 302"/>
                  <a:gd name="T25" fmla="*/ 541 h 569"/>
                  <a:gd name="T26" fmla="*/ 274 w 302"/>
                  <a:gd name="T27" fmla="*/ 553 h 569"/>
                  <a:gd name="T28" fmla="*/ 296 w 302"/>
                  <a:gd name="T29" fmla="*/ 536 h 569"/>
                  <a:gd name="T30" fmla="*/ 290 w 302"/>
                  <a:gd name="T31" fmla="*/ 480 h 569"/>
                  <a:gd name="T32" fmla="*/ 274 w 302"/>
                  <a:gd name="T33" fmla="*/ 508 h 569"/>
                  <a:gd name="T34" fmla="*/ 257 w 302"/>
                  <a:gd name="T35" fmla="*/ 452 h 569"/>
                  <a:gd name="T36" fmla="*/ 257 w 302"/>
                  <a:gd name="T37" fmla="*/ 408 h 569"/>
                  <a:gd name="T38" fmla="*/ 257 w 302"/>
                  <a:gd name="T39" fmla="*/ 352 h 569"/>
                  <a:gd name="T40" fmla="*/ 262 w 302"/>
                  <a:gd name="T41" fmla="*/ 318 h 569"/>
                  <a:gd name="T42" fmla="*/ 290 w 302"/>
                  <a:gd name="T43" fmla="*/ 263 h 569"/>
                  <a:gd name="T44" fmla="*/ 290 w 302"/>
                  <a:gd name="T45" fmla="*/ 168 h 569"/>
                  <a:gd name="T46" fmla="*/ 285 w 302"/>
                  <a:gd name="T47" fmla="*/ 129 h 569"/>
                  <a:gd name="T48" fmla="*/ 279 w 302"/>
                  <a:gd name="T49" fmla="*/ 106 h 569"/>
                  <a:gd name="T50" fmla="*/ 285 w 302"/>
                  <a:gd name="T51" fmla="*/ 84 h 569"/>
                  <a:gd name="T52" fmla="*/ 223 w 302"/>
                  <a:gd name="T53" fmla="*/ 56 h 569"/>
                  <a:gd name="T54" fmla="*/ 129 w 302"/>
                  <a:gd name="T55" fmla="*/ 0 h 569"/>
                  <a:gd name="T56" fmla="*/ 95 w 302"/>
                  <a:gd name="T57" fmla="*/ 23 h 569"/>
                  <a:gd name="T58" fmla="*/ 39 w 302"/>
                  <a:gd name="T59" fmla="*/ 28 h 569"/>
                  <a:gd name="T60" fmla="*/ 6 w 302"/>
                  <a:gd name="T61" fmla="*/ 11 h 569"/>
                  <a:gd name="T62" fmla="*/ 28 w 302"/>
                  <a:gd name="T63" fmla="*/ 51 h 569"/>
                  <a:gd name="T64" fmla="*/ 28 w 302"/>
                  <a:gd name="T65" fmla="*/ 78 h 569"/>
                  <a:gd name="T66" fmla="*/ 34 w 302"/>
                  <a:gd name="T67" fmla="*/ 112 h 569"/>
                  <a:gd name="T68" fmla="*/ 62 w 302"/>
                  <a:gd name="T69" fmla="*/ 129 h 569"/>
                  <a:gd name="T70" fmla="*/ 67 w 302"/>
                  <a:gd name="T71" fmla="*/ 151 h 569"/>
                  <a:gd name="T72" fmla="*/ 95 w 302"/>
                  <a:gd name="T73" fmla="*/ 117 h 569"/>
                  <a:gd name="T74" fmla="*/ 73 w 302"/>
                  <a:gd name="T75" fmla="*/ 73 h 569"/>
                  <a:gd name="T76" fmla="*/ 101 w 302"/>
                  <a:gd name="T77" fmla="*/ 51 h 569"/>
                  <a:gd name="T78" fmla="*/ 117 w 302"/>
                  <a:gd name="T79" fmla="*/ 45 h 569"/>
                  <a:gd name="T80" fmla="*/ 112 w 302"/>
                  <a:gd name="T81" fmla="*/ 73 h 569"/>
                  <a:gd name="T82" fmla="*/ 145 w 302"/>
                  <a:gd name="T83" fmla="*/ 62 h 569"/>
                  <a:gd name="T84" fmla="*/ 134 w 302"/>
                  <a:gd name="T85" fmla="*/ 106 h 569"/>
                  <a:gd name="T86" fmla="*/ 145 w 302"/>
                  <a:gd name="T87" fmla="*/ 157 h 569"/>
                  <a:gd name="T88" fmla="*/ 173 w 302"/>
                  <a:gd name="T89" fmla="*/ 190 h 569"/>
                  <a:gd name="T90" fmla="*/ 168 w 302"/>
                  <a:gd name="T91" fmla="*/ 157 h 569"/>
                  <a:gd name="T92" fmla="*/ 156 w 302"/>
                  <a:gd name="T93" fmla="*/ 129 h 569"/>
                  <a:gd name="T94" fmla="*/ 184 w 302"/>
                  <a:gd name="T95" fmla="*/ 112 h 569"/>
                  <a:gd name="T96" fmla="*/ 207 w 302"/>
                  <a:gd name="T97" fmla="*/ 134 h 569"/>
                  <a:gd name="T98" fmla="*/ 207 w 302"/>
                  <a:gd name="T99" fmla="*/ 184 h 569"/>
                  <a:gd name="T100" fmla="*/ 218 w 302"/>
                  <a:gd name="T101" fmla="*/ 207 h 569"/>
                  <a:gd name="T102" fmla="*/ 223 w 302"/>
                  <a:gd name="T103" fmla="*/ 246 h 5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02"/>
                  <a:gd name="T157" fmla="*/ 0 h 569"/>
                  <a:gd name="T158" fmla="*/ 302 w 302"/>
                  <a:gd name="T159" fmla="*/ 569 h 5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02" h="569">
                    <a:moveTo>
                      <a:pt x="235" y="246"/>
                    </a:moveTo>
                    <a:lnTo>
                      <a:pt x="246" y="240"/>
                    </a:lnTo>
                    <a:lnTo>
                      <a:pt x="251" y="235"/>
                    </a:lnTo>
                    <a:lnTo>
                      <a:pt x="262" y="235"/>
                    </a:lnTo>
                    <a:lnTo>
                      <a:pt x="257" y="263"/>
                    </a:lnTo>
                    <a:lnTo>
                      <a:pt x="257" y="274"/>
                    </a:lnTo>
                    <a:lnTo>
                      <a:pt x="251" y="296"/>
                    </a:lnTo>
                    <a:lnTo>
                      <a:pt x="246" y="313"/>
                    </a:lnTo>
                    <a:lnTo>
                      <a:pt x="235" y="313"/>
                    </a:lnTo>
                    <a:lnTo>
                      <a:pt x="235" y="290"/>
                    </a:lnTo>
                    <a:lnTo>
                      <a:pt x="235" y="274"/>
                    </a:lnTo>
                    <a:lnTo>
                      <a:pt x="235" y="257"/>
                    </a:lnTo>
                    <a:lnTo>
                      <a:pt x="235" y="246"/>
                    </a:lnTo>
                    <a:lnTo>
                      <a:pt x="223" y="246"/>
                    </a:lnTo>
                    <a:lnTo>
                      <a:pt x="218" y="268"/>
                    </a:lnTo>
                    <a:lnTo>
                      <a:pt x="212" y="268"/>
                    </a:lnTo>
                    <a:lnTo>
                      <a:pt x="207" y="274"/>
                    </a:lnTo>
                    <a:lnTo>
                      <a:pt x="201" y="279"/>
                    </a:lnTo>
                    <a:lnTo>
                      <a:pt x="196" y="285"/>
                    </a:lnTo>
                    <a:lnTo>
                      <a:pt x="184" y="302"/>
                    </a:lnTo>
                    <a:lnTo>
                      <a:pt x="184" y="318"/>
                    </a:lnTo>
                    <a:lnTo>
                      <a:pt x="190" y="329"/>
                    </a:lnTo>
                    <a:lnTo>
                      <a:pt x="190" y="341"/>
                    </a:lnTo>
                    <a:lnTo>
                      <a:pt x="184" y="341"/>
                    </a:lnTo>
                    <a:lnTo>
                      <a:pt x="184" y="346"/>
                    </a:lnTo>
                    <a:lnTo>
                      <a:pt x="184" y="352"/>
                    </a:lnTo>
                    <a:lnTo>
                      <a:pt x="184" y="357"/>
                    </a:lnTo>
                    <a:lnTo>
                      <a:pt x="196" y="352"/>
                    </a:lnTo>
                    <a:lnTo>
                      <a:pt x="190" y="391"/>
                    </a:lnTo>
                    <a:lnTo>
                      <a:pt x="190" y="413"/>
                    </a:lnTo>
                    <a:lnTo>
                      <a:pt x="196" y="430"/>
                    </a:lnTo>
                    <a:lnTo>
                      <a:pt x="190" y="458"/>
                    </a:lnTo>
                    <a:lnTo>
                      <a:pt x="196" y="475"/>
                    </a:lnTo>
                    <a:lnTo>
                      <a:pt x="201" y="502"/>
                    </a:lnTo>
                    <a:lnTo>
                      <a:pt x="207" y="514"/>
                    </a:lnTo>
                    <a:lnTo>
                      <a:pt x="207" y="519"/>
                    </a:lnTo>
                    <a:lnTo>
                      <a:pt x="212" y="525"/>
                    </a:lnTo>
                    <a:lnTo>
                      <a:pt x="218" y="514"/>
                    </a:lnTo>
                    <a:lnTo>
                      <a:pt x="218" y="502"/>
                    </a:lnTo>
                    <a:lnTo>
                      <a:pt x="218" y="491"/>
                    </a:lnTo>
                    <a:lnTo>
                      <a:pt x="223" y="480"/>
                    </a:lnTo>
                    <a:lnTo>
                      <a:pt x="223" y="469"/>
                    </a:lnTo>
                    <a:lnTo>
                      <a:pt x="223" y="458"/>
                    </a:lnTo>
                    <a:lnTo>
                      <a:pt x="223" y="447"/>
                    </a:lnTo>
                    <a:lnTo>
                      <a:pt x="218" y="463"/>
                    </a:lnTo>
                    <a:lnTo>
                      <a:pt x="212" y="424"/>
                    </a:lnTo>
                    <a:lnTo>
                      <a:pt x="212" y="408"/>
                    </a:lnTo>
                    <a:lnTo>
                      <a:pt x="223" y="402"/>
                    </a:lnTo>
                    <a:lnTo>
                      <a:pt x="229" y="413"/>
                    </a:lnTo>
                    <a:lnTo>
                      <a:pt x="235" y="424"/>
                    </a:lnTo>
                    <a:lnTo>
                      <a:pt x="229" y="447"/>
                    </a:lnTo>
                    <a:lnTo>
                      <a:pt x="235" y="458"/>
                    </a:lnTo>
                    <a:lnTo>
                      <a:pt x="240" y="447"/>
                    </a:lnTo>
                    <a:lnTo>
                      <a:pt x="235" y="463"/>
                    </a:lnTo>
                    <a:lnTo>
                      <a:pt x="240" y="463"/>
                    </a:lnTo>
                    <a:lnTo>
                      <a:pt x="240" y="480"/>
                    </a:lnTo>
                    <a:lnTo>
                      <a:pt x="240" y="486"/>
                    </a:lnTo>
                    <a:lnTo>
                      <a:pt x="235" y="491"/>
                    </a:lnTo>
                    <a:lnTo>
                      <a:pt x="229" y="486"/>
                    </a:lnTo>
                    <a:lnTo>
                      <a:pt x="229" y="497"/>
                    </a:lnTo>
                    <a:lnTo>
                      <a:pt x="229" y="514"/>
                    </a:lnTo>
                    <a:lnTo>
                      <a:pt x="223" y="525"/>
                    </a:lnTo>
                    <a:lnTo>
                      <a:pt x="229" y="530"/>
                    </a:lnTo>
                    <a:lnTo>
                      <a:pt x="235" y="541"/>
                    </a:lnTo>
                    <a:lnTo>
                      <a:pt x="246" y="541"/>
                    </a:lnTo>
                    <a:lnTo>
                      <a:pt x="251" y="558"/>
                    </a:lnTo>
                    <a:lnTo>
                      <a:pt x="257" y="564"/>
                    </a:lnTo>
                    <a:lnTo>
                      <a:pt x="268" y="569"/>
                    </a:lnTo>
                    <a:lnTo>
                      <a:pt x="274" y="553"/>
                    </a:lnTo>
                    <a:lnTo>
                      <a:pt x="285" y="558"/>
                    </a:lnTo>
                    <a:lnTo>
                      <a:pt x="290" y="553"/>
                    </a:lnTo>
                    <a:lnTo>
                      <a:pt x="296" y="553"/>
                    </a:lnTo>
                    <a:lnTo>
                      <a:pt x="296" y="564"/>
                    </a:lnTo>
                    <a:lnTo>
                      <a:pt x="296" y="536"/>
                    </a:lnTo>
                    <a:lnTo>
                      <a:pt x="290" y="536"/>
                    </a:lnTo>
                    <a:lnTo>
                      <a:pt x="290" y="525"/>
                    </a:lnTo>
                    <a:lnTo>
                      <a:pt x="290" y="508"/>
                    </a:lnTo>
                    <a:lnTo>
                      <a:pt x="296" y="497"/>
                    </a:lnTo>
                    <a:lnTo>
                      <a:pt x="290" y="480"/>
                    </a:lnTo>
                    <a:lnTo>
                      <a:pt x="296" y="463"/>
                    </a:lnTo>
                    <a:lnTo>
                      <a:pt x="285" y="469"/>
                    </a:lnTo>
                    <a:lnTo>
                      <a:pt x="279" y="486"/>
                    </a:lnTo>
                    <a:lnTo>
                      <a:pt x="279" y="519"/>
                    </a:lnTo>
                    <a:lnTo>
                      <a:pt x="274" y="508"/>
                    </a:lnTo>
                    <a:lnTo>
                      <a:pt x="262" y="519"/>
                    </a:lnTo>
                    <a:lnTo>
                      <a:pt x="257" y="502"/>
                    </a:lnTo>
                    <a:lnTo>
                      <a:pt x="257" y="480"/>
                    </a:lnTo>
                    <a:lnTo>
                      <a:pt x="257" y="463"/>
                    </a:lnTo>
                    <a:lnTo>
                      <a:pt x="257" y="452"/>
                    </a:lnTo>
                    <a:lnTo>
                      <a:pt x="268" y="452"/>
                    </a:lnTo>
                    <a:lnTo>
                      <a:pt x="274" y="447"/>
                    </a:lnTo>
                    <a:lnTo>
                      <a:pt x="268" y="408"/>
                    </a:lnTo>
                    <a:lnTo>
                      <a:pt x="262" y="402"/>
                    </a:lnTo>
                    <a:lnTo>
                      <a:pt x="257" y="408"/>
                    </a:lnTo>
                    <a:lnTo>
                      <a:pt x="251" y="391"/>
                    </a:lnTo>
                    <a:lnTo>
                      <a:pt x="251" y="380"/>
                    </a:lnTo>
                    <a:lnTo>
                      <a:pt x="257" y="363"/>
                    </a:lnTo>
                    <a:lnTo>
                      <a:pt x="257" y="352"/>
                    </a:lnTo>
                    <a:lnTo>
                      <a:pt x="251" y="346"/>
                    </a:lnTo>
                    <a:lnTo>
                      <a:pt x="251" y="335"/>
                    </a:lnTo>
                    <a:lnTo>
                      <a:pt x="251" y="329"/>
                    </a:lnTo>
                    <a:lnTo>
                      <a:pt x="257" y="318"/>
                    </a:lnTo>
                    <a:lnTo>
                      <a:pt x="262" y="318"/>
                    </a:lnTo>
                    <a:lnTo>
                      <a:pt x="268" y="318"/>
                    </a:lnTo>
                    <a:lnTo>
                      <a:pt x="274" y="307"/>
                    </a:lnTo>
                    <a:lnTo>
                      <a:pt x="285" y="279"/>
                    </a:lnTo>
                    <a:lnTo>
                      <a:pt x="285" y="274"/>
                    </a:lnTo>
                    <a:lnTo>
                      <a:pt x="290" y="263"/>
                    </a:lnTo>
                    <a:lnTo>
                      <a:pt x="296" y="240"/>
                    </a:lnTo>
                    <a:lnTo>
                      <a:pt x="296" y="223"/>
                    </a:lnTo>
                    <a:lnTo>
                      <a:pt x="296" y="207"/>
                    </a:lnTo>
                    <a:lnTo>
                      <a:pt x="296" y="179"/>
                    </a:lnTo>
                    <a:lnTo>
                      <a:pt x="290" y="168"/>
                    </a:lnTo>
                    <a:lnTo>
                      <a:pt x="290" y="162"/>
                    </a:lnTo>
                    <a:lnTo>
                      <a:pt x="285" y="157"/>
                    </a:lnTo>
                    <a:lnTo>
                      <a:pt x="290" y="140"/>
                    </a:lnTo>
                    <a:lnTo>
                      <a:pt x="285" y="134"/>
                    </a:lnTo>
                    <a:lnTo>
                      <a:pt x="285" y="129"/>
                    </a:lnTo>
                    <a:lnTo>
                      <a:pt x="290" y="112"/>
                    </a:lnTo>
                    <a:lnTo>
                      <a:pt x="302" y="106"/>
                    </a:lnTo>
                    <a:lnTo>
                      <a:pt x="285" y="95"/>
                    </a:lnTo>
                    <a:lnTo>
                      <a:pt x="279" y="101"/>
                    </a:lnTo>
                    <a:lnTo>
                      <a:pt x="279" y="106"/>
                    </a:lnTo>
                    <a:lnTo>
                      <a:pt x="268" y="117"/>
                    </a:lnTo>
                    <a:lnTo>
                      <a:pt x="274" y="106"/>
                    </a:lnTo>
                    <a:lnTo>
                      <a:pt x="279" y="95"/>
                    </a:lnTo>
                    <a:lnTo>
                      <a:pt x="279" y="90"/>
                    </a:lnTo>
                    <a:lnTo>
                      <a:pt x="285" y="84"/>
                    </a:lnTo>
                    <a:lnTo>
                      <a:pt x="274" y="78"/>
                    </a:lnTo>
                    <a:lnTo>
                      <a:pt x="257" y="78"/>
                    </a:lnTo>
                    <a:lnTo>
                      <a:pt x="246" y="73"/>
                    </a:lnTo>
                    <a:lnTo>
                      <a:pt x="235" y="67"/>
                    </a:lnTo>
                    <a:lnTo>
                      <a:pt x="223" y="56"/>
                    </a:lnTo>
                    <a:lnTo>
                      <a:pt x="207" y="45"/>
                    </a:lnTo>
                    <a:lnTo>
                      <a:pt x="190" y="39"/>
                    </a:lnTo>
                    <a:lnTo>
                      <a:pt x="151" y="28"/>
                    </a:lnTo>
                    <a:lnTo>
                      <a:pt x="140" y="17"/>
                    </a:lnTo>
                    <a:lnTo>
                      <a:pt x="129" y="0"/>
                    </a:lnTo>
                    <a:lnTo>
                      <a:pt x="112" y="0"/>
                    </a:lnTo>
                    <a:lnTo>
                      <a:pt x="112" y="6"/>
                    </a:lnTo>
                    <a:lnTo>
                      <a:pt x="112" y="11"/>
                    </a:lnTo>
                    <a:lnTo>
                      <a:pt x="106" y="17"/>
                    </a:lnTo>
                    <a:lnTo>
                      <a:pt x="95" y="23"/>
                    </a:lnTo>
                    <a:lnTo>
                      <a:pt x="90" y="28"/>
                    </a:lnTo>
                    <a:lnTo>
                      <a:pt x="84" y="34"/>
                    </a:lnTo>
                    <a:lnTo>
                      <a:pt x="73" y="23"/>
                    </a:lnTo>
                    <a:lnTo>
                      <a:pt x="67" y="23"/>
                    </a:lnTo>
                    <a:lnTo>
                      <a:pt x="39" y="28"/>
                    </a:lnTo>
                    <a:lnTo>
                      <a:pt x="34" y="23"/>
                    </a:lnTo>
                    <a:lnTo>
                      <a:pt x="39" y="11"/>
                    </a:lnTo>
                    <a:lnTo>
                      <a:pt x="34" y="6"/>
                    </a:lnTo>
                    <a:lnTo>
                      <a:pt x="28" y="6"/>
                    </a:lnTo>
                    <a:lnTo>
                      <a:pt x="6" y="11"/>
                    </a:lnTo>
                    <a:lnTo>
                      <a:pt x="0" y="23"/>
                    </a:lnTo>
                    <a:lnTo>
                      <a:pt x="6" y="39"/>
                    </a:lnTo>
                    <a:lnTo>
                      <a:pt x="11" y="45"/>
                    </a:lnTo>
                    <a:lnTo>
                      <a:pt x="17" y="51"/>
                    </a:lnTo>
                    <a:lnTo>
                      <a:pt x="28" y="51"/>
                    </a:lnTo>
                    <a:lnTo>
                      <a:pt x="28" y="56"/>
                    </a:lnTo>
                    <a:lnTo>
                      <a:pt x="28" y="62"/>
                    </a:lnTo>
                    <a:lnTo>
                      <a:pt x="23" y="67"/>
                    </a:lnTo>
                    <a:lnTo>
                      <a:pt x="17" y="73"/>
                    </a:lnTo>
                    <a:lnTo>
                      <a:pt x="28" y="78"/>
                    </a:lnTo>
                    <a:lnTo>
                      <a:pt x="23" y="84"/>
                    </a:lnTo>
                    <a:lnTo>
                      <a:pt x="17" y="95"/>
                    </a:lnTo>
                    <a:lnTo>
                      <a:pt x="11" y="106"/>
                    </a:lnTo>
                    <a:lnTo>
                      <a:pt x="23" y="112"/>
                    </a:lnTo>
                    <a:lnTo>
                      <a:pt x="34" y="112"/>
                    </a:lnTo>
                    <a:lnTo>
                      <a:pt x="34" y="123"/>
                    </a:lnTo>
                    <a:lnTo>
                      <a:pt x="28" y="134"/>
                    </a:lnTo>
                    <a:lnTo>
                      <a:pt x="34" y="134"/>
                    </a:lnTo>
                    <a:lnTo>
                      <a:pt x="50" y="123"/>
                    </a:lnTo>
                    <a:lnTo>
                      <a:pt x="62" y="129"/>
                    </a:lnTo>
                    <a:lnTo>
                      <a:pt x="50" y="140"/>
                    </a:lnTo>
                    <a:lnTo>
                      <a:pt x="45" y="145"/>
                    </a:lnTo>
                    <a:lnTo>
                      <a:pt x="45" y="151"/>
                    </a:lnTo>
                    <a:lnTo>
                      <a:pt x="56" y="157"/>
                    </a:lnTo>
                    <a:lnTo>
                      <a:pt x="67" y="151"/>
                    </a:lnTo>
                    <a:lnTo>
                      <a:pt x="73" y="145"/>
                    </a:lnTo>
                    <a:lnTo>
                      <a:pt x="84" y="151"/>
                    </a:lnTo>
                    <a:lnTo>
                      <a:pt x="84" y="123"/>
                    </a:lnTo>
                    <a:lnTo>
                      <a:pt x="90" y="117"/>
                    </a:lnTo>
                    <a:lnTo>
                      <a:pt x="95" y="117"/>
                    </a:lnTo>
                    <a:lnTo>
                      <a:pt x="101" y="106"/>
                    </a:lnTo>
                    <a:lnTo>
                      <a:pt x="101" y="95"/>
                    </a:lnTo>
                    <a:lnTo>
                      <a:pt x="90" y="84"/>
                    </a:lnTo>
                    <a:lnTo>
                      <a:pt x="73" y="73"/>
                    </a:lnTo>
                    <a:lnTo>
                      <a:pt x="90" y="62"/>
                    </a:lnTo>
                    <a:lnTo>
                      <a:pt x="101" y="67"/>
                    </a:lnTo>
                    <a:lnTo>
                      <a:pt x="112" y="62"/>
                    </a:lnTo>
                    <a:lnTo>
                      <a:pt x="106" y="56"/>
                    </a:lnTo>
                    <a:lnTo>
                      <a:pt x="101" y="51"/>
                    </a:lnTo>
                    <a:lnTo>
                      <a:pt x="90" y="51"/>
                    </a:lnTo>
                    <a:lnTo>
                      <a:pt x="95" y="45"/>
                    </a:lnTo>
                    <a:lnTo>
                      <a:pt x="106" y="39"/>
                    </a:lnTo>
                    <a:lnTo>
                      <a:pt x="112" y="45"/>
                    </a:lnTo>
                    <a:lnTo>
                      <a:pt x="117" y="45"/>
                    </a:lnTo>
                    <a:lnTo>
                      <a:pt x="117" y="51"/>
                    </a:lnTo>
                    <a:lnTo>
                      <a:pt x="106" y="56"/>
                    </a:lnTo>
                    <a:lnTo>
                      <a:pt x="112" y="62"/>
                    </a:lnTo>
                    <a:lnTo>
                      <a:pt x="117" y="67"/>
                    </a:lnTo>
                    <a:lnTo>
                      <a:pt x="112" y="73"/>
                    </a:lnTo>
                    <a:lnTo>
                      <a:pt x="129" y="78"/>
                    </a:lnTo>
                    <a:lnTo>
                      <a:pt x="140" y="67"/>
                    </a:lnTo>
                    <a:lnTo>
                      <a:pt x="140" y="51"/>
                    </a:lnTo>
                    <a:lnTo>
                      <a:pt x="156" y="51"/>
                    </a:lnTo>
                    <a:lnTo>
                      <a:pt x="145" y="62"/>
                    </a:lnTo>
                    <a:lnTo>
                      <a:pt x="145" y="67"/>
                    </a:lnTo>
                    <a:lnTo>
                      <a:pt x="140" y="73"/>
                    </a:lnTo>
                    <a:lnTo>
                      <a:pt x="145" y="84"/>
                    </a:lnTo>
                    <a:lnTo>
                      <a:pt x="134" y="90"/>
                    </a:lnTo>
                    <a:lnTo>
                      <a:pt x="134" y="106"/>
                    </a:lnTo>
                    <a:lnTo>
                      <a:pt x="145" y="123"/>
                    </a:lnTo>
                    <a:lnTo>
                      <a:pt x="140" y="134"/>
                    </a:lnTo>
                    <a:lnTo>
                      <a:pt x="134" y="145"/>
                    </a:lnTo>
                    <a:lnTo>
                      <a:pt x="134" y="157"/>
                    </a:lnTo>
                    <a:lnTo>
                      <a:pt x="145" y="157"/>
                    </a:lnTo>
                    <a:lnTo>
                      <a:pt x="151" y="162"/>
                    </a:lnTo>
                    <a:lnTo>
                      <a:pt x="156" y="168"/>
                    </a:lnTo>
                    <a:lnTo>
                      <a:pt x="151" y="184"/>
                    </a:lnTo>
                    <a:lnTo>
                      <a:pt x="168" y="184"/>
                    </a:lnTo>
                    <a:lnTo>
                      <a:pt x="173" y="190"/>
                    </a:lnTo>
                    <a:lnTo>
                      <a:pt x="173" y="184"/>
                    </a:lnTo>
                    <a:lnTo>
                      <a:pt x="168" y="168"/>
                    </a:lnTo>
                    <a:lnTo>
                      <a:pt x="162" y="162"/>
                    </a:lnTo>
                    <a:lnTo>
                      <a:pt x="162" y="151"/>
                    </a:lnTo>
                    <a:lnTo>
                      <a:pt x="168" y="157"/>
                    </a:lnTo>
                    <a:lnTo>
                      <a:pt x="173" y="145"/>
                    </a:lnTo>
                    <a:lnTo>
                      <a:pt x="168" y="134"/>
                    </a:lnTo>
                    <a:lnTo>
                      <a:pt x="145" y="140"/>
                    </a:lnTo>
                    <a:lnTo>
                      <a:pt x="151" y="129"/>
                    </a:lnTo>
                    <a:lnTo>
                      <a:pt x="156" y="129"/>
                    </a:lnTo>
                    <a:lnTo>
                      <a:pt x="162" y="123"/>
                    </a:lnTo>
                    <a:lnTo>
                      <a:pt x="162" y="112"/>
                    </a:lnTo>
                    <a:lnTo>
                      <a:pt x="168" y="106"/>
                    </a:lnTo>
                    <a:lnTo>
                      <a:pt x="173" y="101"/>
                    </a:lnTo>
                    <a:lnTo>
                      <a:pt x="184" y="112"/>
                    </a:lnTo>
                    <a:lnTo>
                      <a:pt x="184" y="117"/>
                    </a:lnTo>
                    <a:lnTo>
                      <a:pt x="190" y="123"/>
                    </a:lnTo>
                    <a:lnTo>
                      <a:pt x="190" y="134"/>
                    </a:lnTo>
                    <a:lnTo>
                      <a:pt x="201" y="134"/>
                    </a:lnTo>
                    <a:lnTo>
                      <a:pt x="207" y="134"/>
                    </a:lnTo>
                    <a:lnTo>
                      <a:pt x="212" y="134"/>
                    </a:lnTo>
                    <a:lnTo>
                      <a:pt x="218" y="151"/>
                    </a:lnTo>
                    <a:lnTo>
                      <a:pt x="218" y="162"/>
                    </a:lnTo>
                    <a:lnTo>
                      <a:pt x="207" y="179"/>
                    </a:lnTo>
                    <a:lnTo>
                      <a:pt x="207" y="184"/>
                    </a:lnTo>
                    <a:lnTo>
                      <a:pt x="212" y="190"/>
                    </a:lnTo>
                    <a:lnTo>
                      <a:pt x="212" y="196"/>
                    </a:lnTo>
                    <a:lnTo>
                      <a:pt x="218" y="190"/>
                    </a:lnTo>
                    <a:lnTo>
                      <a:pt x="218" y="207"/>
                    </a:lnTo>
                    <a:lnTo>
                      <a:pt x="223" y="196"/>
                    </a:lnTo>
                    <a:lnTo>
                      <a:pt x="223" y="218"/>
                    </a:lnTo>
                    <a:lnTo>
                      <a:pt x="223" y="223"/>
                    </a:lnTo>
                    <a:lnTo>
                      <a:pt x="223" y="235"/>
                    </a:lnTo>
                    <a:lnTo>
                      <a:pt x="223" y="246"/>
                    </a:lnTo>
                    <a:lnTo>
                      <a:pt x="235" y="24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/>
              </a:p>
            </p:txBody>
          </p:sp>
          <p:sp>
            <p:nvSpPr>
              <p:cNvPr id="32820" name="Freeform 37"/>
              <p:cNvSpPr>
                <a:spLocks/>
              </p:cNvSpPr>
              <p:nvPr/>
            </p:nvSpPr>
            <p:spPr bwMode="auto">
              <a:xfrm>
                <a:off x="911" y="2935"/>
                <a:ext cx="33" cy="190"/>
              </a:xfrm>
              <a:custGeom>
                <a:avLst/>
                <a:gdLst>
                  <a:gd name="T0" fmla="*/ 22 w 33"/>
                  <a:gd name="T1" fmla="*/ 190 h 190"/>
                  <a:gd name="T2" fmla="*/ 17 w 33"/>
                  <a:gd name="T3" fmla="*/ 167 h 190"/>
                  <a:gd name="T4" fmla="*/ 17 w 33"/>
                  <a:gd name="T5" fmla="*/ 139 h 190"/>
                  <a:gd name="T6" fmla="*/ 17 w 33"/>
                  <a:gd name="T7" fmla="*/ 123 h 190"/>
                  <a:gd name="T8" fmla="*/ 17 w 33"/>
                  <a:gd name="T9" fmla="*/ 128 h 190"/>
                  <a:gd name="T10" fmla="*/ 11 w 33"/>
                  <a:gd name="T11" fmla="*/ 100 h 190"/>
                  <a:gd name="T12" fmla="*/ 11 w 33"/>
                  <a:gd name="T13" fmla="*/ 95 h 190"/>
                  <a:gd name="T14" fmla="*/ 6 w 33"/>
                  <a:gd name="T15" fmla="*/ 123 h 190"/>
                  <a:gd name="T16" fmla="*/ 0 w 33"/>
                  <a:gd name="T17" fmla="*/ 139 h 190"/>
                  <a:gd name="T18" fmla="*/ 6 w 33"/>
                  <a:gd name="T19" fmla="*/ 123 h 190"/>
                  <a:gd name="T20" fmla="*/ 11 w 33"/>
                  <a:gd name="T21" fmla="*/ 95 h 190"/>
                  <a:gd name="T22" fmla="*/ 11 w 33"/>
                  <a:gd name="T23" fmla="*/ 84 h 190"/>
                  <a:gd name="T24" fmla="*/ 0 w 33"/>
                  <a:gd name="T25" fmla="*/ 89 h 190"/>
                  <a:gd name="T26" fmla="*/ 0 w 33"/>
                  <a:gd name="T27" fmla="*/ 84 h 190"/>
                  <a:gd name="T28" fmla="*/ 6 w 33"/>
                  <a:gd name="T29" fmla="*/ 78 h 190"/>
                  <a:gd name="T30" fmla="*/ 0 w 33"/>
                  <a:gd name="T31" fmla="*/ 72 h 190"/>
                  <a:gd name="T32" fmla="*/ 11 w 33"/>
                  <a:gd name="T33" fmla="*/ 22 h 190"/>
                  <a:gd name="T34" fmla="*/ 11 w 33"/>
                  <a:gd name="T35" fmla="*/ 0 h 190"/>
                  <a:gd name="T36" fmla="*/ 17 w 33"/>
                  <a:gd name="T37" fmla="*/ 11 h 190"/>
                  <a:gd name="T38" fmla="*/ 17 w 33"/>
                  <a:gd name="T39" fmla="*/ 22 h 190"/>
                  <a:gd name="T40" fmla="*/ 22 w 33"/>
                  <a:gd name="T41" fmla="*/ 22 h 190"/>
                  <a:gd name="T42" fmla="*/ 22 w 33"/>
                  <a:gd name="T43" fmla="*/ 28 h 190"/>
                  <a:gd name="T44" fmla="*/ 28 w 33"/>
                  <a:gd name="T45" fmla="*/ 33 h 190"/>
                  <a:gd name="T46" fmla="*/ 28 w 33"/>
                  <a:gd name="T47" fmla="*/ 45 h 190"/>
                  <a:gd name="T48" fmla="*/ 33 w 33"/>
                  <a:gd name="T49" fmla="*/ 50 h 190"/>
                  <a:gd name="T50" fmla="*/ 33 w 33"/>
                  <a:gd name="T51" fmla="*/ 67 h 190"/>
                  <a:gd name="T52" fmla="*/ 33 w 33"/>
                  <a:gd name="T53" fmla="*/ 78 h 190"/>
                  <a:gd name="T54" fmla="*/ 33 w 33"/>
                  <a:gd name="T55" fmla="*/ 84 h 190"/>
                  <a:gd name="T56" fmla="*/ 28 w 33"/>
                  <a:gd name="T57" fmla="*/ 78 h 190"/>
                  <a:gd name="T58" fmla="*/ 28 w 33"/>
                  <a:gd name="T59" fmla="*/ 89 h 190"/>
                  <a:gd name="T60" fmla="*/ 22 w 33"/>
                  <a:gd name="T61" fmla="*/ 89 h 190"/>
                  <a:gd name="T62" fmla="*/ 22 w 33"/>
                  <a:gd name="T63" fmla="*/ 100 h 190"/>
                  <a:gd name="T64" fmla="*/ 17 w 33"/>
                  <a:gd name="T65" fmla="*/ 100 h 190"/>
                  <a:gd name="T66" fmla="*/ 17 w 33"/>
                  <a:gd name="T67" fmla="*/ 123 h 190"/>
                  <a:gd name="T68" fmla="*/ 17 w 33"/>
                  <a:gd name="T69" fmla="*/ 139 h 190"/>
                  <a:gd name="T70" fmla="*/ 17 w 33"/>
                  <a:gd name="T71" fmla="*/ 167 h 190"/>
                  <a:gd name="T72" fmla="*/ 22 w 33"/>
                  <a:gd name="T73" fmla="*/ 190 h 1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"/>
                  <a:gd name="T112" fmla="*/ 0 h 190"/>
                  <a:gd name="T113" fmla="*/ 33 w 33"/>
                  <a:gd name="T114" fmla="*/ 190 h 1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" h="190">
                    <a:moveTo>
                      <a:pt x="22" y="190"/>
                    </a:moveTo>
                    <a:lnTo>
                      <a:pt x="17" y="167"/>
                    </a:lnTo>
                    <a:lnTo>
                      <a:pt x="17" y="139"/>
                    </a:lnTo>
                    <a:lnTo>
                      <a:pt x="17" y="123"/>
                    </a:lnTo>
                    <a:lnTo>
                      <a:pt x="17" y="128"/>
                    </a:lnTo>
                    <a:lnTo>
                      <a:pt x="11" y="100"/>
                    </a:lnTo>
                    <a:lnTo>
                      <a:pt x="11" y="95"/>
                    </a:lnTo>
                    <a:lnTo>
                      <a:pt x="6" y="123"/>
                    </a:lnTo>
                    <a:lnTo>
                      <a:pt x="0" y="139"/>
                    </a:lnTo>
                    <a:lnTo>
                      <a:pt x="6" y="123"/>
                    </a:lnTo>
                    <a:lnTo>
                      <a:pt x="11" y="95"/>
                    </a:lnTo>
                    <a:lnTo>
                      <a:pt x="11" y="84"/>
                    </a:lnTo>
                    <a:lnTo>
                      <a:pt x="0" y="89"/>
                    </a:lnTo>
                    <a:lnTo>
                      <a:pt x="0" y="84"/>
                    </a:lnTo>
                    <a:lnTo>
                      <a:pt x="6" y="78"/>
                    </a:lnTo>
                    <a:lnTo>
                      <a:pt x="0" y="72"/>
                    </a:lnTo>
                    <a:lnTo>
                      <a:pt x="11" y="22"/>
                    </a:lnTo>
                    <a:lnTo>
                      <a:pt x="11" y="0"/>
                    </a:lnTo>
                    <a:lnTo>
                      <a:pt x="17" y="11"/>
                    </a:lnTo>
                    <a:lnTo>
                      <a:pt x="17" y="22"/>
                    </a:lnTo>
                    <a:lnTo>
                      <a:pt x="22" y="22"/>
                    </a:lnTo>
                    <a:lnTo>
                      <a:pt x="22" y="28"/>
                    </a:lnTo>
                    <a:lnTo>
                      <a:pt x="28" y="33"/>
                    </a:lnTo>
                    <a:lnTo>
                      <a:pt x="28" y="45"/>
                    </a:lnTo>
                    <a:lnTo>
                      <a:pt x="33" y="50"/>
                    </a:lnTo>
                    <a:lnTo>
                      <a:pt x="33" y="67"/>
                    </a:lnTo>
                    <a:lnTo>
                      <a:pt x="33" y="78"/>
                    </a:lnTo>
                    <a:lnTo>
                      <a:pt x="33" y="84"/>
                    </a:lnTo>
                    <a:lnTo>
                      <a:pt x="28" y="78"/>
                    </a:lnTo>
                    <a:lnTo>
                      <a:pt x="28" y="89"/>
                    </a:lnTo>
                    <a:lnTo>
                      <a:pt x="22" y="89"/>
                    </a:lnTo>
                    <a:lnTo>
                      <a:pt x="22" y="100"/>
                    </a:lnTo>
                    <a:lnTo>
                      <a:pt x="17" y="100"/>
                    </a:lnTo>
                    <a:lnTo>
                      <a:pt x="17" y="123"/>
                    </a:lnTo>
                    <a:lnTo>
                      <a:pt x="17" y="139"/>
                    </a:lnTo>
                    <a:lnTo>
                      <a:pt x="17" y="167"/>
                    </a:lnTo>
                    <a:lnTo>
                      <a:pt x="22" y="190"/>
                    </a:lnTo>
                    <a:close/>
                  </a:path>
                </a:pathLst>
              </a:custGeom>
              <a:solidFill>
                <a:srgbClr val="33CCFF"/>
              </a:solidFill>
              <a:ln w="3175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38"/>
              <p:cNvSpPr>
                <a:spLocks/>
              </p:cNvSpPr>
              <p:nvPr/>
            </p:nvSpPr>
            <p:spPr bwMode="auto">
              <a:xfrm>
                <a:off x="1000" y="2369"/>
                <a:ext cx="653" cy="1234"/>
              </a:xfrm>
              <a:custGeom>
                <a:avLst/>
                <a:gdLst>
                  <a:gd name="T0" fmla="*/ 268 w 653"/>
                  <a:gd name="T1" fmla="*/ 73 h 1233"/>
                  <a:gd name="T2" fmla="*/ 67 w 653"/>
                  <a:gd name="T3" fmla="*/ 51 h 1233"/>
                  <a:gd name="T4" fmla="*/ 67 w 653"/>
                  <a:gd name="T5" fmla="*/ 34 h 1233"/>
                  <a:gd name="T6" fmla="*/ 50 w 653"/>
                  <a:gd name="T7" fmla="*/ 95 h 1233"/>
                  <a:gd name="T8" fmla="*/ 39 w 653"/>
                  <a:gd name="T9" fmla="*/ 157 h 1233"/>
                  <a:gd name="T10" fmla="*/ 11 w 653"/>
                  <a:gd name="T11" fmla="*/ 207 h 1233"/>
                  <a:gd name="T12" fmla="*/ 34 w 653"/>
                  <a:gd name="T13" fmla="*/ 268 h 1233"/>
                  <a:gd name="T14" fmla="*/ 89 w 653"/>
                  <a:gd name="T15" fmla="*/ 302 h 1233"/>
                  <a:gd name="T16" fmla="*/ 117 w 653"/>
                  <a:gd name="T17" fmla="*/ 291 h 1233"/>
                  <a:gd name="T18" fmla="*/ 145 w 653"/>
                  <a:gd name="T19" fmla="*/ 318 h 1233"/>
                  <a:gd name="T20" fmla="*/ 73 w 653"/>
                  <a:gd name="T21" fmla="*/ 357 h 1233"/>
                  <a:gd name="T22" fmla="*/ 123 w 653"/>
                  <a:gd name="T23" fmla="*/ 441 h 1233"/>
                  <a:gd name="T24" fmla="*/ 184 w 653"/>
                  <a:gd name="T25" fmla="*/ 542 h 1233"/>
                  <a:gd name="T26" fmla="*/ 268 w 653"/>
                  <a:gd name="T27" fmla="*/ 536 h 1233"/>
                  <a:gd name="T28" fmla="*/ 262 w 653"/>
                  <a:gd name="T29" fmla="*/ 503 h 1233"/>
                  <a:gd name="T30" fmla="*/ 279 w 653"/>
                  <a:gd name="T31" fmla="*/ 514 h 1233"/>
                  <a:gd name="T32" fmla="*/ 235 w 653"/>
                  <a:gd name="T33" fmla="*/ 575 h 1233"/>
                  <a:gd name="T34" fmla="*/ 257 w 653"/>
                  <a:gd name="T35" fmla="*/ 642 h 1233"/>
                  <a:gd name="T36" fmla="*/ 301 w 653"/>
                  <a:gd name="T37" fmla="*/ 709 h 1233"/>
                  <a:gd name="T38" fmla="*/ 324 w 653"/>
                  <a:gd name="T39" fmla="*/ 648 h 1233"/>
                  <a:gd name="T40" fmla="*/ 329 w 653"/>
                  <a:gd name="T41" fmla="*/ 625 h 1233"/>
                  <a:gd name="T42" fmla="*/ 352 w 653"/>
                  <a:gd name="T43" fmla="*/ 664 h 1233"/>
                  <a:gd name="T44" fmla="*/ 385 w 653"/>
                  <a:gd name="T45" fmla="*/ 653 h 1233"/>
                  <a:gd name="T46" fmla="*/ 435 w 653"/>
                  <a:gd name="T47" fmla="*/ 720 h 1233"/>
                  <a:gd name="T48" fmla="*/ 424 w 653"/>
                  <a:gd name="T49" fmla="*/ 848 h 1233"/>
                  <a:gd name="T50" fmla="*/ 458 w 653"/>
                  <a:gd name="T51" fmla="*/ 804 h 1233"/>
                  <a:gd name="T52" fmla="*/ 508 w 653"/>
                  <a:gd name="T53" fmla="*/ 759 h 1233"/>
                  <a:gd name="T54" fmla="*/ 525 w 653"/>
                  <a:gd name="T55" fmla="*/ 804 h 1233"/>
                  <a:gd name="T56" fmla="*/ 519 w 653"/>
                  <a:gd name="T57" fmla="*/ 865 h 1233"/>
                  <a:gd name="T58" fmla="*/ 491 w 653"/>
                  <a:gd name="T59" fmla="*/ 943 h 1233"/>
                  <a:gd name="T60" fmla="*/ 553 w 653"/>
                  <a:gd name="T61" fmla="*/ 882 h 1233"/>
                  <a:gd name="T62" fmla="*/ 564 w 653"/>
                  <a:gd name="T63" fmla="*/ 926 h 1233"/>
                  <a:gd name="T64" fmla="*/ 541 w 653"/>
                  <a:gd name="T65" fmla="*/ 971 h 1233"/>
                  <a:gd name="T66" fmla="*/ 575 w 653"/>
                  <a:gd name="T67" fmla="*/ 960 h 1233"/>
                  <a:gd name="T68" fmla="*/ 580 w 653"/>
                  <a:gd name="T69" fmla="*/ 915 h 1233"/>
                  <a:gd name="T70" fmla="*/ 631 w 653"/>
                  <a:gd name="T71" fmla="*/ 932 h 1233"/>
                  <a:gd name="T72" fmla="*/ 553 w 653"/>
                  <a:gd name="T73" fmla="*/ 999 h 1233"/>
                  <a:gd name="T74" fmla="*/ 497 w 653"/>
                  <a:gd name="T75" fmla="*/ 1005 h 1233"/>
                  <a:gd name="T76" fmla="*/ 497 w 653"/>
                  <a:gd name="T77" fmla="*/ 1105 h 1233"/>
                  <a:gd name="T78" fmla="*/ 502 w 653"/>
                  <a:gd name="T79" fmla="*/ 1194 h 1233"/>
                  <a:gd name="T80" fmla="*/ 580 w 653"/>
                  <a:gd name="T81" fmla="*/ 1194 h 1233"/>
                  <a:gd name="T82" fmla="*/ 580 w 653"/>
                  <a:gd name="T83" fmla="*/ 1138 h 1233"/>
                  <a:gd name="T84" fmla="*/ 608 w 653"/>
                  <a:gd name="T85" fmla="*/ 1133 h 1233"/>
                  <a:gd name="T86" fmla="*/ 636 w 653"/>
                  <a:gd name="T87" fmla="*/ 1105 h 1233"/>
                  <a:gd name="T88" fmla="*/ 625 w 653"/>
                  <a:gd name="T89" fmla="*/ 1016 h 1233"/>
                  <a:gd name="T90" fmla="*/ 625 w 653"/>
                  <a:gd name="T91" fmla="*/ 954 h 1233"/>
                  <a:gd name="T92" fmla="*/ 608 w 653"/>
                  <a:gd name="T93" fmla="*/ 887 h 1233"/>
                  <a:gd name="T94" fmla="*/ 586 w 653"/>
                  <a:gd name="T95" fmla="*/ 832 h 1233"/>
                  <a:gd name="T96" fmla="*/ 547 w 653"/>
                  <a:gd name="T97" fmla="*/ 737 h 1233"/>
                  <a:gd name="T98" fmla="*/ 513 w 653"/>
                  <a:gd name="T99" fmla="*/ 670 h 1233"/>
                  <a:gd name="T100" fmla="*/ 474 w 653"/>
                  <a:gd name="T101" fmla="*/ 614 h 1233"/>
                  <a:gd name="T102" fmla="*/ 480 w 653"/>
                  <a:gd name="T103" fmla="*/ 564 h 1233"/>
                  <a:gd name="T104" fmla="*/ 474 w 653"/>
                  <a:gd name="T105" fmla="*/ 519 h 1233"/>
                  <a:gd name="T106" fmla="*/ 435 w 653"/>
                  <a:gd name="T107" fmla="*/ 436 h 1233"/>
                  <a:gd name="T108" fmla="*/ 385 w 653"/>
                  <a:gd name="T109" fmla="*/ 330 h 1233"/>
                  <a:gd name="T110" fmla="*/ 413 w 653"/>
                  <a:gd name="T111" fmla="*/ 313 h 1233"/>
                  <a:gd name="T112" fmla="*/ 396 w 653"/>
                  <a:gd name="T113" fmla="*/ 257 h 1233"/>
                  <a:gd name="T114" fmla="*/ 352 w 653"/>
                  <a:gd name="T115" fmla="*/ 185 h 1233"/>
                  <a:gd name="T116" fmla="*/ 307 w 653"/>
                  <a:gd name="T117" fmla="*/ 95 h 123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53"/>
                  <a:gd name="T178" fmla="*/ 0 h 1233"/>
                  <a:gd name="T179" fmla="*/ 653 w 653"/>
                  <a:gd name="T180" fmla="*/ 1233 h 123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53" h="1233">
                    <a:moveTo>
                      <a:pt x="313" y="73"/>
                    </a:moveTo>
                    <a:lnTo>
                      <a:pt x="301" y="62"/>
                    </a:lnTo>
                    <a:lnTo>
                      <a:pt x="301" y="67"/>
                    </a:lnTo>
                    <a:lnTo>
                      <a:pt x="301" y="62"/>
                    </a:lnTo>
                    <a:lnTo>
                      <a:pt x="296" y="56"/>
                    </a:lnTo>
                    <a:lnTo>
                      <a:pt x="301" y="73"/>
                    </a:lnTo>
                    <a:lnTo>
                      <a:pt x="268" y="73"/>
                    </a:lnTo>
                    <a:lnTo>
                      <a:pt x="257" y="51"/>
                    </a:lnTo>
                    <a:lnTo>
                      <a:pt x="235" y="28"/>
                    </a:lnTo>
                    <a:lnTo>
                      <a:pt x="207" y="17"/>
                    </a:lnTo>
                    <a:lnTo>
                      <a:pt x="168" y="12"/>
                    </a:lnTo>
                    <a:lnTo>
                      <a:pt x="101" y="28"/>
                    </a:lnTo>
                    <a:lnTo>
                      <a:pt x="73" y="45"/>
                    </a:lnTo>
                    <a:lnTo>
                      <a:pt x="67" y="51"/>
                    </a:lnTo>
                    <a:lnTo>
                      <a:pt x="73" y="45"/>
                    </a:lnTo>
                    <a:lnTo>
                      <a:pt x="123" y="17"/>
                    </a:lnTo>
                    <a:lnTo>
                      <a:pt x="123" y="6"/>
                    </a:lnTo>
                    <a:lnTo>
                      <a:pt x="101" y="0"/>
                    </a:lnTo>
                    <a:lnTo>
                      <a:pt x="73" y="6"/>
                    </a:lnTo>
                    <a:lnTo>
                      <a:pt x="73" y="23"/>
                    </a:lnTo>
                    <a:lnTo>
                      <a:pt x="67" y="34"/>
                    </a:lnTo>
                    <a:lnTo>
                      <a:pt x="56" y="40"/>
                    </a:lnTo>
                    <a:lnTo>
                      <a:pt x="62" y="51"/>
                    </a:lnTo>
                    <a:lnTo>
                      <a:pt x="62" y="56"/>
                    </a:lnTo>
                    <a:lnTo>
                      <a:pt x="62" y="73"/>
                    </a:lnTo>
                    <a:lnTo>
                      <a:pt x="56" y="79"/>
                    </a:lnTo>
                    <a:lnTo>
                      <a:pt x="56" y="90"/>
                    </a:lnTo>
                    <a:lnTo>
                      <a:pt x="50" y="95"/>
                    </a:lnTo>
                    <a:lnTo>
                      <a:pt x="50" y="101"/>
                    </a:lnTo>
                    <a:lnTo>
                      <a:pt x="50" y="106"/>
                    </a:lnTo>
                    <a:lnTo>
                      <a:pt x="45" y="129"/>
                    </a:lnTo>
                    <a:lnTo>
                      <a:pt x="45" y="134"/>
                    </a:lnTo>
                    <a:lnTo>
                      <a:pt x="39" y="134"/>
                    </a:lnTo>
                    <a:lnTo>
                      <a:pt x="45" y="145"/>
                    </a:lnTo>
                    <a:lnTo>
                      <a:pt x="39" y="157"/>
                    </a:lnTo>
                    <a:lnTo>
                      <a:pt x="28" y="168"/>
                    </a:lnTo>
                    <a:lnTo>
                      <a:pt x="28" y="173"/>
                    </a:lnTo>
                    <a:lnTo>
                      <a:pt x="23" y="173"/>
                    </a:lnTo>
                    <a:lnTo>
                      <a:pt x="17" y="185"/>
                    </a:lnTo>
                    <a:lnTo>
                      <a:pt x="17" y="196"/>
                    </a:lnTo>
                    <a:lnTo>
                      <a:pt x="11" y="207"/>
                    </a:lnTo>
                    <a:lnTo>
                      <a:pt x="11" y="218"/>
                    </a:lnTo>
                    <a:lnTo>
                      <a:pt x="6" y="224"/>
                    </a:lnTo>
                    <a:lnTo>
                      <a:pt x="0" y="235"/>
                    </a:lnTo>
                    <a:lnTo>
                      <a:pt x="17" y="251"/>
                    </a:lnTo>
                    <a:lnTo>
                      <a:pt x="23" y="257"/>
                    </a:lnTo>
                    <a:lnTo>
                      <a:pt x="28" y="263"/>
                    </a:lnTo>
                    <a:lnTo>
                      <a:pt x="34" y="268"/>
                    </a:lnTo>
                    <a:lnTo>
                      <a:pt x="39" y="279"/>
                    </a:lnTo>
                    <a:lnTo>
                      <a:pt x="45" y="291"/>
                    </a:lnTo>
                    <a:lnTo>
                      <a:pt x="56" y="302"/>
                    </a:lnTo>
                    <a:lnTo>
                      <a:pt x="50" y="296"/>
                    </a:lnTo>
                    <a:lnTo>
                      <a:pt x="73" y="291"/>
                    </a:lnTo>
                    <a:lnTo>
                      <a:pt x="89" y="302"/>
                    </a:lnTo>
                    <a:lnTo>
                      <a:pt x="84" y="302"/>
                    </a:lnTo>
                    <a:lnTo>
                      <a:pt x="89" y="302"/>
                    </a:lnTo>
                    <a:lnTo>
                      <a:pt x="95" y="296"/>
                    </a:lnTo>
                    <a:lnTo>
                      <a:pt x="101" y="285"/>
                    </a:lnTo>
                    <a:lnTo>
                      <a:pt x="106" y="291"/>
                    </a:lnTo>
                    <a:lnTo>
                      <a:pt x="117" y="291"/>
                    </a:lnTo>
                    <a:lnTo>
                      <a:pt x="134" y="291"/>
                    </a:lnTo>
                    <a:lnTo>
                      <a:pt x="156" y="296"/>
                    </a:lnTo>
                    <a:lnTo>
                      <a:pt x="173" y="296"/>
                    </a:lnTo>
                    <a:lnTo>
                      <a:pt x="179" y="296"/>
                    </a:lnTo>
                    <a:lnTo>
                      <a:pt x="173" y="302"/>
                    </a:lnTo>
                    <a:lnTo>
                      <a:pt x="162" y="313"/>
                    </a:lnTo>
                    <a:lnTo>
                      <a:pt x="145" y="318"/>
                    </a:lnTo>
                    <a:lnTo>
                      <a:pt x="129" y="324"/>
                    </a:lnTo>
                    <a:lnTo>
                      <a:pt x="101" y="330"/>
                    </a:lnTo>
                    <a:lnTo>
                      <a:pt x="84" y="341"/>
                    </a:lnTo>
                    <a:lnTo>
                      <a:pt x="95" y="330"/>
                    </a:lnTo>
                    <a:lnTo>
                      <a:pt x="78" y="335"/>
                    </a:lnTo>
                    <a:lnTo>
                      <a:pt x="78" y="341"/>
                    </a:lnTo>
                    <a:lnTo>
                      <a:pt x="73" y="357"/>
                    </a:lnTo>
                    <a:lnTo>
                      <a:pt x="84" y="357"/>
                    </a:lnTo>
                    <a:lnTo>
                      <a:pt x="84" y="374"/>
                    </a:lnTo>
                    <a:lnTo>
                      <a:pt x="95" y="385"/>
                    </a:lnTo>
                    <a:lnTo>
                      <a:pt x="95" y="408"/>
                    </a:lnTo>
                    <a:lnTo>
                      <a:pt x="106" y="424"/>
                    </a:lnTo>
                    <a:lnTo>
                      <a:pt x="117" y="436"/>
                    </a:lnTo>
                    <a:lnTo>
                      <a:pt x="123" y="441"/>
                    </a:lnTo>
                    <a:lnTo>
                      <a:pt x="140" y="452"/>
                    </a:lnTo>
                    <a:lnTo>
                      <a:pt x="145" y="469"/>
                    </a:lnTo>
                    <a:lnTo>
                      <a:pt x="162" y="480"/>
                    </a:lnTo>
                    <a:lnTo>
                      <a:pt x="173" y="491"/>
                    </a:lnTo>
                    <a:lnTo>
                      <a:pt x="173" y="508"/>
                    </a:lnTo>
                    <a:lnTo>
                      <a:pt x="173" y="525"/>
                    </a:lnTo>
                    <a:lnTo>
                      <a:pt x="184" y="542"/>
                    </a:lnTo>
                    <a:lnTo>
                      <a:pt x="195" y="553"/>
                    </a:lnTo>
                    <a:lnTo>
                      <a:pt x="223" y="558"/>
                    </a:lnTo>
                    <a:lnTo>
                      <a:pt x="229" y="569"/>
                    </a:lnTo>
                    <a:lnTo>
                      <a:pt x="235" y="575"/>
                    </a:lnTo>
                    <a:lnTo>
                      <a:pt x="274" y="564"/>
                    </a:lnTo>
                    <a:lnTo>
                      <a:pt x="268" y="553"/>
                    </a:lnTo>
                    <a:lnTo>
                      <a:pt x="268" y="536"/>
                    </a:lnTo>
                    <a:lnTo>
                      <a:pt x="262" y="530"/>
                    </a:lnTo>
                    <a:lnTo>
                      <a:pt x="257" y="519"/>
                    </a:lnTo>
                    <a:lnTo>
                      <a:pt x="257" y="508"/>
                    </a:lnTo>
                    <a:lnTo>
                      <a:pt x="268" y="514"/>
                    </a:lnTo>
                    <a:lnTo>
                      <a:pt x="268" y="508"/>
                    </a:lnTo>
                    <a:lnTo>
                      <a:pt x="262" y="503"/>
                    </a:lnTo>
                    <a:lnTo>
                      <a:pt x="262" y="486"/>
                    </a:lnTo>
                    <a:lnTo>
                      <a:pt x="268" y="480"/>
                    </a:lnTo>
                    <a:lnTo>
                      <a:pt x="268" y="469"/>
                    </a:lnTo>
                    <a:lnTo>
                      <a:pt x="274" y="469"/>
                    </a:lnTo>
                    <a:lnTo>
                      <a:pt x="279" y="486"/>
                    </a:lnTo>
                    <a:lnTo>
                      <a:pt x="279" y="503"/>
                    </a:lnTo>
                    <a:lnTo>
                      <a:pt x="279" y="514"/>
                    </a:lnTo>
                    <a:lnTo>
                      <a:pt x="279" y="519"/>
                    </a:lnTo>
                    <a:lnTo>
                      <a:pt x="285" y="530"/>
                    </a:lnTo>
                    <a:lnTo>
                      <a:pt x="285" y="536"/>
                    </a:lnTo>
                    <a:lnTo>
                      <a:pt x="290" y="542"/>
                    </a:lnTo>
                    <a:lnTo>
                      <a:pt x="285" y="558"/>
                    </a:lnTo>
                    <a:lnTo>
                      <a:pt x="274" y="564"/>
                    </a:lnTo>
                    <a:lnTo>
                      <a:pt x="235" y="575"/>
                    </a:lnTo>
                    <a:lnTo>
                      <a:pt x="240" y="581"/>
                    </a:lnTo>
                    <a:lnTo>
                      <a:pt x="240" y="597"/>
                    </a:lnTo>
                    <a:lnTo>
                      <a:pt x="240" y="609"/>
                    </a:lnTo>
                    <a:lnTo>
                      <a:pt x="240" y="620"/>
                    </a:lnTo>
                    <a:lnTo>
                      <a:pt x="251" y="631"/>
                    </a:lnTo>
                    <a:lnTo>
                      <a:pt x="257" y="620"/>
                    </a:lnTo>
                    <a:lnTo>
                      <a:pt x="257" y="642"/>
                    </a:lnTo>
                    <a:lnTo>
                      <a:pt x="257" y="664"/>
                    </a:lnTo>
                    <a:lnTo>
                      <a:pt x="257" y="681"/>
                    </a:lnTo>
                    <a:lnTo>
                      <a:pt x="274" y="692"/>
                    </a:lnTo>
                    <a:lnTo>
                      <a:pt x="285" y="698"/>
                    </a:lnTo>
                    <a:lnTo>
                      <a:pt x="285" y="703"/>
                    </a:lnTo>
                    <a:lnTo>
                      <a:pt x="301" y="709"/>
                    </a:lnTo>
                    <a:lnTo>
                      <a:pt x="313" y="715"/>
                    </a:lnTo>
                    <a:lnTo>
                      <a:pt x="318" y="709"/>
                    </a:lnTo>
                    <a:lnTo>
                      <a:pt x="307" y="703"/>
                    </a:lnTo>
                    <a:lnTo>
                      <a:pt x="307" y="692"/>
                    </a:lnTo>
                    <a:lnTo>
                      <a:pt x="313" y="675"/>
                    </a:lnTo>
                    <a:lnTo>
                      <a:pt x="318" y="659"/>
                    </a:lnTo>
                    <a:lnTo>
                      <a:pt x="324" y="648"/>
                    </a:lnTo>
                    <a:lnTo>
                      <a:pt x="318" y="636"/>
                    </a:lnTo>
                    <a:lnTo>
                      <a:pt x="313" y="631"/>
                    </a:lnTo>
                    <a:lnTo>
                      <a:pt x="313" y="620"/>
                    </a:lnTo>
                    <a:lnTo>
                      <a:pt x="324" y="620"/>
                    </a:lnTo>
                    <a:lnTo>
                      <a:pt x="329" y="609"/>
                    </a:lnTo>
                    <a:lnTo>
                      <a:pt x="335" y="614"/>
                    </a:lnTo>
                    <a:lnTo>
                      <a:pt x="329" y="625"/>
                    </a:lnTo>
                    <a:lnTo>
                      <a:pt x="335" y="631"/>
                    </a:lnTo>
                    <a:lnTo>
                      <a:pt x="357" y="620"/>
                    </a:lnTo>
                    <a:lnTo>
                      <a:pt x="363" y="620"/>
                    </a:lnTo>
                    <a:lnTo>
                      <a:pt x="374" y="620"/>
                    </a:lnTo>
                    <a:lnTo>
                      <a:pt x="374" y="636"/>
                    </a:lnTo>
                    <a:lnTo>
                      <a:pt x="368" y="653"/>
                    </a:lnTo>
                    <a:lnTo>
                      <a:pt x="352" y="664"/>
                    </a:lnTo>
                    <a:lnTo>
                      <a:pt x="357" y="670"/>
                    </a:lnTo>
                    <a:lnTo>
                      <a:pt x="357" y="687"/>
                    </a:lnTo>
                    <a:lnTo>
                      <a:pt x="363" y="698"/>
                    </a:lnTo>
                    <a:lnTo>
                      <a:pt x="368" y="687"/>
                    </a:lnTo>
                    <a:lnTo>
                      <a:pt x="368" y="670"/>
                    </a:lnTo>
                    <a:lnTo>
                      <a:pt x="380" y="659"/>
                    </a:lnTo>
                    <a:lnTo>
                      <a:pt x="385" y="653"/>
                    </a:lnTo>
                    <a:lnTo>
                      <a:pt x="402" y="648"/>
                    </a:lnTo>
                    <a:lnTo>
                      <a:pt x="419" y="659"/>
                    </a:lnTo>
                    <a:lnTo>
                      <a:pt x="413" y="670"/>
                    </a:lnTo>
                    <a:lnTo>
                      <a:pt x="419" y="681"/>
                    </a:lnTo>
                    <a:lnTo>
                      <a:pt x="419" y="687"/>
                    </a:lnTo>
                    <a:lnTo>
                      <a:pt x="424" y="698"/>
                    </a:lnTo>
                    <a:lnTo>
                      <a:pt x="435" y="720"/>
                    </a:lnTo>
                    <a:lnTo>
                      <a:pt x="435" y="748"/>
                    </a:lnTo>
                    <a:lnTo>
                      <a:pt x="430" y="759"/>
                    </a:lnTo>
                    <a:lnTo>
                      <a:pt x="430" y="770"/>
                    </a:lnTo>
                    <a:lnTo>
                      <a:pt x="419" y="798"/>
                    </a:lnTo>
                    <a:lnTo>
                      <a:pt x="424" y="809"/>
                    </a:lnTo>
                    <a:lnTo>
                      <a:pt x="424" y="826"/>
                    </a:lnTo>
                    <a:lnTo>
                      <a:pt x="424" y="848"/>
                    </a:lnTo>
                    <a:lnTo>
                      <a:pt x="430" y="865"/>
                    </a:lnTo>
                    <a:lnTo>
                      <a:pt x="447" y="854"/>
                    </a:lnTo>
                    <a:lnTo>
                      <a:pt x="458" y="843"/>
                    </a:lnTo>
                    <a:lnTo>
                      <a:pt x="463" y="837"/>
                    </a:lnTo>
                    <a:lnTo>
                      <a:pt x="458" y="826"/>
                    </a:lnTo>
                    <a:lnTo>
                      <a:pt x="458" y="809"/>
                    </a:lnTo>
                    <a:lnTo>
                      <a:pt x="458" y="804"/>
                    </a:lnTo>
                    <a:lnTo>
                      <a:pt x="463" y="781"/>
                    </a:lnTo>
                    <a:lnTo>
                      <a:pt x="469" y="781"/>
                    </a:lnTo>
                    <a:lnTo>
                      <a:pt x="474" y="776"/>
                    </a:lnTo>
                    <a:lnTo>
                      <a:pt x="486" y="781"/>
                    </a:lnTo>
                    <a:lnTo>
                      <a:pt x="486" y="776"/>
                    </a:lnTo>
                    <a:lnTo>
                      <a:pt x="497" y="770"/>
                    </a:lnTo>
                    <a:lnTo>
                      <a:pt x="508" y="759"/>
                    </a:lnTo>
                    <a:lnTo>
                      <a:pt x="519" y="754"/>
                    </a:lnTo>
                    <a:lnTo>
                      <a:pt x="525" y="759"/>
                    </a:lnTo>
                    <a:lnTo>
                      <a:pt x="525" y="765"/>
                    </a:lnTo>
                    <a:lnTo>
                      <a:pt x="525" y="776"/>
                    </a:lnTo>
                    <a:lnTo>
                      <a:pt x="536" y="781"/>
                    </a:lnTo>
                    <a:lnTo>
                      <a:pt x="536" y="798"/>
                    </a:lnTo>
                    <a:lnTo>
                      <a:pt x="525" y="804"/>
                    </a:lnTo>
                    <a:lnTo>
                      <a:pt x="536" y="809"/>
                    </a:lnTo>
                    <a:lnTo>
                      <a:pt x="547" y="804"/>
                    </a:lnTo>
                    <a:lnTo>
                      <a:pt x="541" y="826"/>
                    </a:lnTo>
                    <a:lnTo>
                      <a:pt x="536" y="843"/>
                    </a:lnTo>
                    <a:lnTo>
                      <a:pt x="525" y="848"/>
                    </a:lnTo>
                    <a:lnTo>
                      <a:pt x="525" y="854"/>
                    </a:lnTo>
                    <a:lnTo>
                      <a:pt x="519" y="865"/>
                    </a:lnTo>
                    <a:lnTo>
                      <a:pt x="513" y="871"/>
                    </a:lnTo>
                    <a:lnTo>
                      <a:pt x="508" y="887"/>
                    </a:lnTo>
                    <a:lnTo>
                      <a:pt x="502" y="899"/>
                    </a:lnTo>
                    <a:lnTo>
                      <a:pt x="502" y="910"/>
                    </a:lnTo>
                    <a:lnTo>
                      <a:pt x="502" y="915"/>
                    </a:lnTo>
                    <a:lnTo>
                      <a:pt x="491" y="932"/>
                    </a:lnTo>
                    <a:lnTo>
                      <a:pt x="491" y="943"/>
                    </a:lnTo>
                    <a:lnTo>
                      <a:pt x="502" y="949"/>
                    </a:lnTo>
                    <a:lnTo>
                      <a:pt x="513" y="938"/>
                    </a:lnTo>
                    <a:lnTo>
                      <a:pt x="519" y="926"/>
                    </a:lnTo>
                    <a:lnTo>
                      <a:pt x="525" y="910"/>
                    </a:lnTo>
                    <a:lnTo>
                      <a:pt x="541" y="904"/>
                    </a:lnTo>
                    <a:lnTo>
                      <a:pt x="536" y="899"/>
                    </a:lnTo>
                    <a:lnTo>
                      <a:pt x="553" y="882"/>
                    </a:lnTo>
                    <a:lnTo>
                      <a:pt x="547" y="893"/>
                    </a:lnTo>
                    <a:lnTo>
                      <a:pt x="547" y="899"/>
                    </a:lnTo>
                    <a:lnTo>
                      <a:pt x="553" y="893"/>
                    </a:lnTo>
                    <a:lnTo>
                      <a:pt x="564" y="893"/>
                    </a:lnTo>
                    <a:lnTo>
                      <a:pt x="575" y="893"/>
                    </a:lnTo>
                    <a:lnTo>
                      <a:pt x="564" y="921"/>
                    </a:lnTo>
                    <a:lnTo>
                      <a:pt x="564" y="926"/>
                    </a:lnTo>
                    <a:lnTo>
                      <a:pt x="536" y="943"/>
                    </a:lnTo>
                    <a:lnTo>
                      <a:pt x="525" y="960"/>
                    </a:lnTo>
                    <a:lnTo>
                      <a:pt x="525" y="977"/>
                    </a:lnTo>
                    <a:lnTo>
                      <a:pt x="519" y="988"/>
                    </a:lnTo>
                    <a:lnTo>
                      <a:pt x="519" y="999"/>
                    </a:lnTo>
                    <a:lnTo>
                      <a:pt x="536" y="993"/>
                    </a:lnTo>
                    <a:lnTo>
                      <a:pt x="541" y="971"/>
                    </a:lnTo>
                    <a:lnTo>
                      <a:pt x="547" y="954"/>
                    </a:lnTo>
                    <a:lnTo>
                      <a:pt x="553" y="949"/>
                    </a:lnTo>
                    <a:lnTo>
                      <a:pt x="558" y="949"/>
                    </a:lnTo>
                    <a:lnTo>
                      <a:pt x="558" y="954"/>
                    </a:lnTo>
                    <a:lnTo>
                      <a:pt x="569" y="943"/>
                    </a:lnTo>
                    <a:lnTo>
                      <a:pt x="575" y="954"/>
                    </a:lnTo>
                    <a:lnTo>
                      <a:pt x="575" y="960"/>
                    </a:lnTo>
                    <a:lnTo>
                      <a:pt x="580" y="949"/>
                    </a:lnTo>
                    <a:lnTo>
                      <a:pt x="592" y="938"/>
                    </a:lnTo>
                    <a:lnTo>
                      <a:pt x="608" y="932"/>
                    </a:lnTo>
                    <a:lnTo>
                      <a:pt x="586" y="921"/>
                    </a:lnTo>
                    <a:lnTo>
                      <a:pt x="575" y="926"/>
                    </a:lnTo>
                    <a:lnTo>
                      <a:pt x="575" y="921"/>
                    </a:lnTo>
                    <a:lnTo>
                      <a:pt x="580" y="915"/>
                    </a:lnTo>
                    <a:lnTo>
                      <a:pt x="580" y="910"/>
                    </a:lnTo>
                    <a:lnTo>
                      <a:pt x="592" y="904"/>
                    </a:lnTo>
                    <a:lnTo>
                      <a:pt x="597" y="910"/>
                    </a:lnTo>
                    <a:lnTo>
                      <a:pt x="586" y="921"/>
                    </a:lnTo>
                    <a:lnTo>
                      <a:pt x="608" y="932"/>
                    </a:lnTo>
                    <a:lnTo>
                      <a:pt x="625" y="921"/>
                    </a:lnTo>
                    <a:lnTo>
                      <a:pt x="631" y="932"/>
                    </a:lnTo>
                    <a:lnTo>
                      <a:pt x="614" y="949"/>
                    </a:lnTo>
                    <a:lnTo>
                      <a:pt x="597" y="954"/>
                    </a:lnTo>
                    <a:lnTo>
                      <a:pt x="580" y="966"/>
                    </a:lnTo>
                    <a:lnTo>
                      <a:pt x="575" y="960"/>
                    </a:lnTo>
                    <a:lnTo>
                      <a:pt x="575" y="954"/>
                    </a:lnTo>
                    <a:lnTo>
                      <a:pt x="564" y="977"/>
                    </a:lnTo>
                    <a:lnTo>
                      <a:pt x="553" y="999"/>
                    </a:lnTo>
                    <a:lnTo>
                      <a:pt x="530" y="1021"/>
                    </a:lnTo>
                    <a:lnTo>
                      <a:pt x="519" y="1016"/>
                    </a:lnTo>
                    <a:lnTo>
                      <a:pt x="519" y="1010"/>
                    </a:lnTo>
                    <a:lnTo>
                      <a:pt x="519" y="999"/>
                    </a:lnTo>
                    <a:lnTo>
                      <a:pt x="519" y="988"/>
                    </a:lnTo>
                    <a:lnTo>
                      <a:pt x="508" y="993"/>
                    </a:lnTo>
                    <a:lnTo>
                      <a:pt x="497" y="1005"/>
                    </a:lnTo>
                    <a:lnTo>
                      <a:pt x="502" y="1016"/>
                    </a:lnTo>
                    <a:lnTo>
                      <a:pt x="502" y="1032"/>
                    </a:lnTo>
                    <a:lnTo>
                      <a:pt x="497" y="1049"/>
                    </a:lnTo>
                    <a:lnTo>
                      <a:pt x="491" y="1060"/>
                    </a:lnTo>
                    <a:lnTo>
                      <a:pt x="497" y="1072"/>
                    </a:lnTo>
                    <a:lnTo>
                      <a:pt x="497" y="1088"/>
                    </a:lnTo>
                    <a:lnTo>
                      <a:pt x="497" y="1105"/>
                    </a:lnTo>
                    <a:lnTo>
                      <a:pt x="497" y="1122"/>
                    </a:lnTo>
                    <a:lnTo>
                      <a:pt x="497" y="1138"/>
                    </a:lnTo>
                    <a:lnTo>
                      <a:pt x="497" y="1150"/>
                    </a:lnTo>
                    <a:lnTo>
                      <a:pt x="508" y="1161"/>
                    </a:lnTo>
                    <a:lnTo>
                      <a:pt x="497" y="1161"/>
                    </a:lnTo>
                    <a:lnTo>
                      <a:pt x="497" y="1183"/>
                    </a:lnTo>
                    <a:lnTo>
                      <a:pt x="502" y="1194"/>
                    </a:lnTo>
                    <a:lnTo>
                      <a:pt x="508" y="1222"/>
                    </a:lnTo>
                    <a:lnTo>
                      <a:pt x="525" y="1233"/>
                    </a:lnTo>
                    <a:lnTo>
                      <a:pt x="547" y="1233"/>
                    </a:lnTo>
                    <a:lnTo>
                      <a:pt x="558" y="1233"/>
                    </a:lnTo>
                    <a:lnTo>
                      <a:pt x="575" y="1217"/>
                    </a:lnTo>
                    <a:lnTo>
                      <a:pt x="586" y="1205"/>
                    </a:lnTo>
                    <a:lnTo>
                      <a:pt x="580" y="1194"/>
                    </a:lnTo>
                    <a:lnTo>
                      <a:pt x="575" y="1183"/>
                    </a:lnTo>
                    <a:lnTo>
                      <a:pt x="575" y="1178"/>
                    </a:lnTo>
                    <a:lnTo>
                      <a:pt x="580" y="1172"/>
                    </a:lnTo>
                    <a:lnTo>
                      <a:pt x="586" y="1161"/>
                    </a:lnTo>
                    <a:lnTo>
                      <a:pt x="580" y="1155"/>
                    </a:lnTo>
                    <a:lnTo>
                      <a:pt x="586" y="1150"/>
                    </a:lnTo>
                    <a:lnTo>
                      <a:pt x="580" y="1138"/>
                    </a:lnTo>
                    <a:lnTo>
                      <a:pt x="586" y="1133"/>
                    </a:lnTo>
                    <a:lnTo>
                      <a:pt x="597" y="1133"/>
                    </a:lnTo>
                    <a:lnTo>
                      <a:pt x="592" y="1122"/>
                    </a:lnTo>
                    <a:lnTo>
                      <a:pt x="592" y="1116"/>
                    </a:lnTo>
                    <a:lnTo>
                      <a:pt x="597" y="1122"/>
                    </a:lnTo>
                    <a:lnTo>
                      <a:pt x="603" y="1127"/>
                    </a:lnTo>
                    <a:lnTo>
                      <a:pt x="608" y="1133"/>
                    </a:lnTo>
                    <a:lnTo>
                      <a:pt x="614" y="1138"/>
                    </a:lnTo>
                    <a:lnTo>
                      <a:pt x="625" y="1144"/>
                    </a:lnTo>
                    <a:lnTo>
                      <a:pt x="631" y="1150"/>
                    </a:lnTo>
                    <a:lnTo>
                      <a:pt x="647" y="1150"/>
                    </a:lnTo>
                    <a:lnTo>
                      <a:pt x="636" y="1133"/>
                    </a:lnTo>
                    <a:lnTo>
                      <a:pt x="631" y="1116"/>
                    </a:lnTo>
                    <a:lnTo>
                      <a:pt x="636" y="1105"/>
                    </a:lnTo>
                    <a:lnTo>
                      <a:pt x="636" y="1094"/>
                    </a:lnTo>
                    <a:lnTo>
                      <a:pt x="636" y="1083"/>
                    </a:lnTo>
                    <a:lnTo>
                      <a:pt x="636" y="1077"/>
                    </a:lnTo>
                    <a:lnTo>
                      <a:pt x="636" y="1066"/>
                    </a:lnTo>
                    <a:lnTo>
                      <a:pt x="631" y="1049"/>
                    </a:lnTo>
                    <a:lnTo>
                      <a:pt x="625" y="1038"/>
                    </a:lnTo>
                    <a:lnTo>
                      <a:pt x="625" y="1016"/>
                    </a:lnTo>
                    <a:lnTo>
                      <a:pt x="625" y="1005"/>
                    </a:lnTo>
                    <a:lnTo>
                      <a:pt x="614" y="988"/>
                    </a:lnTo>
                    <a:lnTo>
                      <a:pt x="619" y="982"/>
                    </a:lnTo>
                    <a:lnTo>
                      <a:pt x="625" y="977"/>
                    </a:lnTo>
                    <a:lnTo>
                      <a:pt x="636" y="977"/>
                    </a:lnTo>
                    <a:lnTo>
                      <a:pt x="619" y="960"/>
                    </a:lnTo>
                    <a:lnTo>
                      <a:pt x="625" y="954"/>
                    </a:lnTo>
                    <a:lnTo>
                      <a:pt x="636" y="949"/>
                    </a:lnTo>
                    <a:lnTo>
                      <a:pt x="642" y="943"/>
                    </a:lnTo>
                    <a:lnTo>
                      <a:pt x="653" y="943"/>
                    </a:lnTo>
                    <a:lnTo>
                      <a:pt x="647" y="938"/>
                    </a:lnTo>
                    <a:lnTo>
                      <a:pt x="631" y="904"/>
                    </a:lnTo>
                    <a:lnTo>
                      <a:pt x="619" y="893"/>
                    </a:lnTo>
                    <a:lnTo>
                      <a:pt x="608" y="887"/>
                    </a:lnTo>
                    <a:lnTo>
                      <a:pt x="608" y="882"/>
                    </a:lnTo>
                    <a:lnTo>
                      <a:pt x="603" y="882"/>
                    </a:lnTo>
                    <a:lnTo>
                      <a:pt x="597" y="871"/>
                    </a:lnTo>
                    <a:lnTo>
                      <a:pt x="597" y="865"/>
                    </a:lnTo>
                    <a:lnTo>
                      <a:pt x="580" y="837"/>
                    </a:lnTo>
                    <a:lnTo>
                      <a:pt x="580" y="832"/>
                    </a:lnTo>
                    <a:lnTo>
                      <a:pt x="586" y="832"/>
                    </a:lnTo>
                    <a:lnTo>
                      <a:pt x="586" y="820"/>
                    </a:lnTo>
                    <a:lnTo>
                      <a:pt x="541" y="770"/>
                    </a:lnTo>
                    <a:lnTo>
                      <a:pt x="530" y="754"/>
                    </a:lnTo>
                    <a:lnTo>
                      <a:pt x="530" y="748"/>
                    </a:lnTo>
                    <a:lnTo>
                      <a:pt x="547" y="742"/>
                    </a:lnTo>
                    <a:lnTo>
                      <a:pt x="553" y="742"/>
                    </a:lnTo>
                    <a:lnTo>
                      <a:pt x="547" y="737"/>
                    </a:lnTo>
                    <a:lnTo>
                      <a:pt x="547" y="726"/>
                    </a:lnTo>
                    <a:lnTo>
                      <a:pt x="536" y="720"/>
                    </a:lnTo>
                    <a:lnTo>
                      <a:pt x="530" y="715"/>
                    </a:lnTo>
                    <a:lnTo>
                      <a:pt x="519" y="715"/>
                    </a:lnTo>
                    <a:lnTo>
                      <a:pt x="508" y="709"/>
                    </a:lnTo>
                    <a:lnTo>
                      <a:pt x="525" y="692"/>
                    </a:lnTo>
                    <a:lnTo>
                      <a:pt x="513" y="670"/>
                    </a:lnTo>
                    <a:lnTo>
                      <a:pt x="513" y="664"/>
                    </a:lnTo>
                    <a:lnTo>
                      <a:pt x="502" y="653"/>
                    </a:lnTo>
                    <a:lnTo>
                      <a:pt x="491" y="642"/>
                    </a:lnTo>
                    <a:lnTo>
                      <a:pt x="491" y="636"/>
                    </a:lnTo>
                    <a:lnTo>
                      <a:pt x="491" y="631"/>
                    </a:lnTo>
                    <a:lnTo>
                      <a:pt x="486" y="625"/>
                    </a:lnTo>
                    <a:lnTo>
                      <a:pt x="474" y="614"/>
                    </a:lnTo>
                    <a:lnTo>
                      <a:pt x="474" y="603"/>
                    </a:lnTo>
                    <a:lnTo>
                      <a:pt x="469" y="597"/>
                    </a:lnTo>
                    <a:lnTo>
                      <a:pt x="463" y="586"/>
                    </a:lnTo>
                    <a:lnTo>
                      <a:pt x="469" y="581"/>
                    </a:lnTo>
                    <a:lnTo>
                      <a:pt x="486" y="581"/>
                    </a:lnTo>
                    <a:lnTo>
                      <a:pt x="486" y="575"/>
                    </a:lnTo>
                    <a:lnTo>
                      <a:pt x="480" y="564"/>
                    </a:lnTo>
                    <a:lnTo>
                      <a:pt x="474" y="558"/>
                    </a:lnTo>
                    <a:lnTo>
                      <a:pt x="463" y="553"/>
                    </a:lnTo>
                    <a:lnTo>
                      <a:pt x="474" y="542"/>
                    </a:lnTo>
                    <a:lnTo>
                      <a:pt x="480" y="542"/>
                    </a:lnTo>
                    <a:lnTo>
                      <a:pt x="469" y="536"/>
                    </a:lnTo>
                    <a:lnTo>
                      <a:pt x="474" y="525"/>
                    </a:lnTo>
                    <a:lnTo>
                      <a:pt x="474" y="519"/>
                    </a:lnTo>
                    <a:lnTo>
                      <a:pt x="463" y="519"/>
                    </a:lnTo>
                    <a:lnTo>
                      <a:pt x="458" y="525"/>
                    </a:lnTo>
                    <a:lnTo>
                      <a:pt x="463" y="508"/>
                    </a:lnTo>
                    <a:lnTo>
                      <a:pt x="458" y="491"/>
                    </a:lnTo>
                    <a:lnTo>
                      <a:pt x="452" y="475"/>
                    </a:lnTo>
                    <a:lnTo>
                      <a:pt x="447" y="458"/>
                    </a:lnTo>
                    <a:lnTo>
                      <a:pt x="435" y="436"/>
                    </a:lnTo>
                    <a:lnTo>
                      <a:pt x="430" y="419"/>
                    </a:lnTo>
                    <a:lnTo>
                      <a:pt x="407" y="402"/>
                    </a:lnTo>
                    <a:lnTo>
                      <a:pt x="402" y="374"/>
                    </a:lnTo>
                    <a:lnTo>
                      <a:pt x="396" y="357"/>
                    </a:lnTo>
                    <a:lnTo>
                      <a:pt x="396" y="346"/>
                    </a:lnTo>
                    <a:lnTo>
                      <a:pt x="391" y="341"/>
                    </a:lnTo>
                    <a:lnTo>
                      <a:pt x="385" y="330"/>
                    </a:lnTo>
                    <a:lnTo>
                      <a:pt x="391" y="330"/>
                    </a:lnTo>
                    <a:lnTo>
                      <a:pt x="396" y="324"/>
                    </a:lnTo>
                    <a:lnTo>
                      <a:pt x="396" y="318"/>
                    </a:lnTo>
                    <a:lnTo>
                      <a:pt x="396" y="313"/>
                    </a:lnTo>
                    <a:lnTo>
                      <a:pt x="407" y="318"/>
                    </a:lnTo>
                    <a:lnTo>
                      <a:pt x="424" y="318"/>
                    </a:lnTo>
                    <a:lnTo>
                      <a:pt x="413" y="313"/>
                    </a:lnTo>
                    <a:lnTo>
                      <a:pt x="413" y="307"/>
                    </a:lnTo>
                    <a:lnTo>
                      <a:pt x="396" y="302"/>
                    </a:lnTo>
                    <a:lnTo>
                      <a:pt x="391" y="285"/>
                    </a:lnTo>
                    <a:lnTo>
                      <a:pt x="391" y="279"/>
                    </a:lnTo>
                    <a:lnTo>
                      <a:pt x="385" y="268"/>
                    </a:lnTo>
                    <a:lnTo>
                      <a:pt x="385" y="263"/>
                    </a:lnTo>
                    <a:lnTo>
                      <a:pt x="396" y="257"/>
                    </a:lnTo>
                    <a:lnTo>
                      <a:pt x="385" y="246"/>
                    </a:lnTo>
                    <a:lnTo>
                      <a:pt x="380" y="240"/>
                    </a:lnTo>
                    <a:lnTo>
                      <a:pt x="368" y="229"/>
                    </a:lnTo>
                    <a:lnTo>
                      <a:pt x="357" y="218"/>
                    </a:lnTo>
                    <a:lnTo>
                      <a:pt x="357" y="207"/>
                    </a:lnTo>
                    <a:lnTo>
                      <a:pt x="357" y="196"/>
                    </a:lnTo>
                    <a:lnTo>
                      <a:pt x="352" y="185"/>
                    </a:lnTo>
                    <a:lnTo>
                      <a:pt x="341" y="173"/>
                    </a:lnTo>
                    <a:lnTo>
                      <a:pt x="341" y="162"/>
                    </a:lnTo>
                    <a:lnTo>
                      <a:pt x="341" y="151"/>
                    </a:lnTo>
                    <a:lnTo>
                      <a:pt x="335" y="145"/>
                    </a:lnTo>
                    <a:lnTo>
                      <a:pt x="335" y="134"/>
                    </a:lnTo>
                    <a:lnTo>
                      <a:pt x="318" y="112"/>
                    </a:lnTo>
                    <a:lnTo>
                      <a:pt x="307" y="95"/>
                    </a:lnTo>
                    <a:lnTo>
                      <a:pt x="313" y="90"/>
                    </a:lnTo>
                    <a:lnTo>
                      <a:pt x="313" y="84"/>
                    </a:lnTo>
                    <a:lnTo>
                      <a:pt x="313" y="73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3175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/>
              </a:p>
            </p:txBody>
          </p:sp>
          <p:sp>
            <p:nvSpPr>
              <p:cNvPr id="32822" name="Freeform 39"/>
              <p:cNvSpPr>
                <a:spLocks/>
              </p:cNvSpPr>
              <p:nvPr/>
            </p:nvSpPr>
            <p:spPr bwMode="auto">
              <a:xfrm>
                <a:off x="855" y="2277"/>
                <a:ext cx="50" cy="89"/>
              </a:xfrm>
              <a:custGeom>
                <a:avLst/>
                <a:gdLst>
                  <a:gd name="T0" fmla="*/ 6 w 50"/>
                  <a:gd name="T1" fmla="*/ 89 h 89"/>
                  <a:gd name="T2" fmla="*/ 11 w 50"/>
                  <a:gd name="T3" fmla="*/ 78 h 89"/>
                  <a:gd name="T4" fmla="*/ 22 w 50"/>
                  <a:gd name="T5" fmla="*/ 72 h 89"/>
                  <a:gd name="T6" fmla="*/ 22 w 50"/>
                  <a:gd name="T7" fmla="*/ 61 h 89"/>
                  <a:gd name="T8" fmla="*/ 28 w 50"/>
                  <a:gd name="T9" fmla="*/ 61 h 89"/>
                  <a:gd name="T10" fmla="*/ 22 w 50"/>
                  <a:gd name="T11" fmla="*/ 50 h 89"/>
                  <a:gd name="T12" fmla="*/ 22 w 50"/>
                  <a:gd name="T13" fmla="*/ 50 h 89"/>
                  <a:gd name="T14" fmla="*/ 34 w 50"/>
                  <a:gd name="T15" fmla="*/ 39 h 89"/>
                  <a:gd name="T16" fmla="*/ 45 w 50"/>
                  <a:gd name="T17" fmla="*/ 33 h 89"/>
                  <a:gd name="T18" fmla="*/ 50 w 50"/>
                  <a:gd name="T19" fmla="*/ 16 h 89"/>
                  <a:gd name="T20" fmla="*/ 50 w 50"/>
                  <a:gd name="T21" fmla="*/ 5 h 89"/>
                  <a:gd name="T22" fmla="*/ 39 w 50"/>
                  <a:gd name="T23" fmla="*/ 0 h 89"/>
                  <a:gd name="T24" fmla="*/ 22 w 50"/>
                  <a:gd name="T25" fmla="*/ 16 h 89"/>
                  <a:gd name="T26" fmla="*/ 11 w 50"/>
                  <a:gd name="T27" fmla="*/ 33 h 89"/>
                  <a:gd name="T28" fmla="*/ 17 w 50"/>
                  <a:gd name="T29" fmla="*/ 39 h 89"/>
                  <a:gd name="T30" fmla="*/ 6 w 50"/>
                  <a:gd name="T31" fmla="*/ 50 h 89"/>
                  <a:gd name="T32" fmla="*/ 0 w 50"/>
                  <a:gd name="T33" fmla="*/ 61 h 89"/>
                  <a:gd name="T34" fmla="*/ 0 w 50"/>
                  <a:gd name="T35" fmla="*/ 67 h 89"/>
                  <a:gd name="T36" fmla="*/ 0 w 50"/>
                  <a:gd name="T37" fmla="*/ 78 h 89"/>
                  <a:gd name="T38" fmla="*/ 6 w 50"/>
                  <a:gd name="T39" fmla="*/ 83 h 89"/>
                  <a:gd name="T40" fmla="*/ 0 w 50"/>
                  <a:gd name="T41" fmla="*/ 83 h 89"/>
                  <a:gd name="T42" fmla="*/ 6 w 50"/>
                  <a:gd name="T43" fmla="*/ 89 h 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0"/>
                  <a:gd name="T67" fmla="*/ 0 h 89"/>
                  <a:gd name="T68" fmla="*/ 50 w 50"/>
                  <a:gd name="T69" fmla="*/ 89 h 8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0" h="89">
                    <a:moveTo>
                      <a:pt x="6" y="89"/>
                    </a:moveTo>
                    <a:lnTo>
                      <a:pt x="11" y="78"/>
                    </a:lnTo>
                    <a:lnTo>
                      <a:pt x="22" y="72"/>
                    </a:lnTo>
                    <a:lnTo>
                      <a:pt x="22" y="61"/>
                    </a:lnTo>
                    <a:lnTo>
                      <a:pt x="28" y="61"/>
                    </a:lnTo>
                    <a:lnTo>
                      <a:pt x="22" y="50"/>
                    </a:lnTo>
                    <a:lnTo>
                      <a:pt x="34" y="39"/>
                    </a:lnTo>
                    <a:lnTo>
                      <a:pt x="45" y="33"/>
                    </a:lnTo>
                    <a:lnTo>
                      <a:pt x="50" y="16"/>
                    </a:lnTo>
                    <a:lnTo>
                      <a:pt x="50" y="5"/>
                    </a:lnTo>
                    <a:lnTo>
                      <a:pt x="39" y="0"/>
                    </a:lnTo>
                    <a:lnTo>
                      <a:pt x="22" y="16"/>
                    </a:lnTo>
                    <a:lnTo>
                      <a:pt x="11" y="33"/>
                    </a:lnTo>
                    <a:lnTo>
                      <a:pt x="17" y="39"/>
                    </a:lnTo>
                    <a:lnTo>
                      <a:pt x="6" y="50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0" y="78"/>
                    </a:lnTo>
                    <a:lnTo>
                      <a:pt x="6" y="83"/>
                    </a:lnTo>
                    <a:lnTo>
                      <a:pt x="0" y="83"/>
                    </a:lnTo>
                    <a:lnTo>
                      <a:pt x="6" y="89"/>
                    </a:lnTo>
                    <a:close/>
                  </a:path>
                </a:pathLst>
              </a:custGeom>
              <a:solidFill>
                <a:srgbClr val="33CCFF"/>
              </a:solidFill>
              <a:ln w="3175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3" name="Freeform 40"/>
              <p:cNvSpPr>
                <a:spLocks/>
              </p:cNvSpPr>
              <p:nvPr/>
            </p:nvSpPr>
            <p:spPr bwMode="auto">
              <a:xfrm>
                <a:off x="777" y="2238"/>
                <a:ext cx="123" cy="122"/>
              </a:xfrm>
              <a:custGeom>
                <a:avLst/>
                <a:gdLst>
                  <a:gd name="T0" fmla="*/ 28 w 123"/>
                  <a:gd name="T1" fmla="*/ 117 h 122"/>
                  <a:gd name="T2" fmla="*/ 28 w 123"/>
                  <a:gd name="T3" fmla="*/ 122 h 122"/>
                  <a:gd name="T4" fmla="*/ 17 w 123"/>
                  <a:gd name="T5" fmla="*/ 117 h 122"/>
                  <a:gd name="T6" fmla="*/ 22 w 123"/>
                  <a:gd name="T7" fmla="*/ 111 h 122"/>
                  <a:gd name="T8" fmla="*/ 28 w 123"/>
                  <a:gd name="T9" fmla="*/ 106 h 122"/>
                  <a:gd name="T10" fmla="*/ 17 w 123"/>
                  <a:gd name="T11" fmla="*/ 100 h 122"/>
                  <a:gd name="T12" fmla="*/ 11 w 123"/>
                  <a:gd name="T13" fmla="*/ 89 h 122"/>
                  <a:gd name="T14" fmla="*/ 17 w 123"/>
                  <a:gd name="T15" fmla="*/ 72 h 122"/>
                  <a:gd name="T16" fmla="*/ 22 w 123"/>
                  <a:gd name="T17" fmla="*/ 67 h 122"/>
                  <a:gd name="T18" fmla="*/ 22 w 123"/>
                  <a:gd name="T19" fmla="*/ 61 h 122"/>
                  <a:gd name="T20" fmla="*/ 34 w 123"/>
                  <a:gd name="T21" fmla="*/ 55 h 122"/>
                  <a:gd name="T22" fmla="*/ 17 w 123"/>
                  <a:gd name="T23" fmla="*/ 50 h 122"/>
                  <a:gd name="T24" fmla="*/ 6 w 123"/>
                  <a:gd name="T25" fmla="*/ 27 h 122"/>
                  <a:gd name="T26" fmla="*/ 0 w 123"/>
                  <a:gd name="T27" fmla="*/ 22 h 122"/>
                  <a:gd name="T28" fmla="*/ 6 w 123"/>
                  <a:gd name="T29" fmla="*/ 16 h 122"/>
                  <a:gd name="T30" fmla="*/ 6 w 123"/>
                  <a:gd name="T31" fmla="*/ 5 h 122"/>
                  <a:gd name="T32" fmla="*/ 17 w 123"/>
                  <a:gd name="T33" fmla="*/ 11 h 122"/>
                  <a:gd name="T34" fmla="*/ 28 w 123"/>
                  <a:gd name="T35" fmla="*/ 16 h 122"/>
                  <a:gd name="T36" fmla="*/ 28 w 123"/>
                  <a:gd name="T37" fmla="*/ 22 h 122"/>
                  <a:gd name="T38" fmla="*/ 28 w 123"/>
                  <a:gd name="T39" fmla="*/ 22 h 122"/>
                  <a:gd name="T40" fmla="*/ 28 w 123"/>
                  <a:gd name="T41" fmla="*/ 22 h 122"/>
                  <a:gd name="T42" fmla="*/ 28 w 123"/>
                  <a:gd name="T43" fmla="*/ 27 h 122"/>
                  <a:gd name="T44" fmla="*/ 34 w 123"/>
                  <a:gd name="T45" fmla="*/ 27 h 122"/>
                  <a:gd name="T46" fmla="*/ 34 w 123"/>
                  <a:gd name="T47" fmla="*/ 16 h 122"/>
                  <a:gd name="T48" fmla="*/ 45 w 123"/>
                  <a:gd name="T49" fmla="*/ 0 h 122"/>
                  <a:gd name="T50" fmla="*/ 56 w 123"/>
                  <a:gd name="T51" fmla="*/ 0 h 122"/>
                  <a:gd name="T52" fmla="*/ 50 w 123"/>
                  <a:gd name="T53" fmla="*/ 5 h 122"/>
                  <a:gd name="T54" fmla="*/ 67 w 123"/>
                  <a:gd name="T55" fmla="*/ 16 h 122"/>
                  <a:gd name="T56" fmla="*/ 84 w 123"/>
                  <a:gd name="T57" fmla="*/ 22 h 122"/>
                  <a:gd name="T58" fmla="*/ 73 w 123"/>
                  <a:gd name="T59" fmla="*/ 39 h 122"/>
                  <a:gd name="T60" fmla="*/ 89 w 123"/>
                  <a:gd name="T61" fmla="*/ 33 h 122"/>
                  <a:gd name="T62" fmla="*/ 89 w 123"/>
                  <a:gd name="T63" fmla="*/ 27 h 122"/>
                  <a:gd name="T64" fmla="*/ 95 w 123"/>
                  <a:gd name="T65" fmla="*/ 22 h 122"/>
                  <a:gd name="T66" fmla="*/ 112 w 123"/>
                  <a:gd name="T67" fmla="*/ 16 h 122"/>
                  <a:gd name="T68" fmla="*/ 106 w 123"/>
                  <a:gd name="T69" fmla="*/ 22 h 122"/>
                  <a:gd name="T70" fmla="*/ 112 w 123"/>
                  <a:gd name="T71" fmla="*/ 16 h 122"/>
                  <a:gd name="T72" fmla="*/ 123 w 123"/>
                  <a:gd name="T73" fmla="*/ 22 h 122"/>
                  <a:gd name="T74" fmla="*/ 117 w 123"/>
                  <a:gd name="T75" fmla="*/ 27 h 122"/>
                  <a:gd name="T76" fmla="*/ 112 w 123"/>
                  <a:gd name="T77" fmla="*/ 33 h 122"/>
                  <a:gd name="T78" fmla="*/ 106 w 123"/>
                  <a:gd name="T79" fmla="*/ 33 h 122"/>
                  <a:gd name="T80" fmla="*/ 95 w 123"/>
                  <a:gd name="T81" fmla="*/ 44 h 122"/>
                  <a:gd name="T82" fmla="*/ 89 w 123"/>
                  <a:gd name="T83" fmla="*/ 50 h 122"/>
                  <a:gd name="T84" fmla="*/ 78 w 123"/>
                  <a:gd name="T85" fmla="*/ 44 h 122"/>
                  <a:gd name="T86" fmla="*/ 73 w 123"/>
                  <a:gd name="T87" fmla="*/ 44 h 122"/>
                  <a:gd name="T88" fmla="*/ 56 w 123"/>
                  <a:gd name="T89" fmla="*/ 50 h 122"/>
                  <a:gd name="T90" fmla="*/ 50 w 123"/>
                  <a:gd name="T91" fmla="*/ 61 h 122"/>
                  <a:gd name="T92" fmla="*/ 45 w 123"/>
                  <a:gd name="T93" fmla="*/ 67 h 122"/>
                  <a:gd name="T94" fmla="*/ 45 w 123"/>
                  <a:gd name="T95" fmla="*/ 72 h 122"/>
                  <a:gd name="T96" fmla="*/ 45 w 123"/>
                  <a:gd name="T97" fmla="*/ 78 h 122"/>
                  <a:gd name="T98" fmla="*/ 45 w 123"/>
                  <a:gd name="T99" fmla="*/ 78 h 122"/>
                  <a:gd name="T100" fmla="*/ 39 w 123"/>
                  <a:gd name="T101" fmla="*/ 72 h 122"/>
                  <a:gd name="T102" fmla="*/ 39 w 123"/>
                  <a:gd name="T103" fmla="*/ 72 h 122"/>
                  <a:gd name="T104" fmla="*/ 39 w 123"/>
                  <a:gd name="T105" fmla="*/ 67 h 122"/>
                  <a:gd name="T106" fmla="*/ 22 w 123"/>
                  <a:gd name="T107" fmla="*/ 78 h 122"/>
                  <a:gd name="T108" fmla="*/ 28 w 123"/>
                  <a:gd name="T109" fmla="*/ 83 h 122"/>
                  <a:gd name="T110" fmla="*/ 34 w 123"/>
                  <a:gd name="T111" fmla="*/ 89 h 122"/>
                  <a:gd name="T112" fmla="*/ 39 w 123"/>
                  <a:gd name="T113" fmla="*/ 89 h 122"/>
                  <a:gd name="T114" fmla="*/ 50 w 123"/>
                  <a:gd name="T115" fmla="*/ 83 h 122"/>
                  <a:gd name="T116" fmla="*/ 56 w 123"/>
                  <a:gd name="T117" fmla="*/ 89 h 122"/>
                  <a:gd name="T118" fmla="*/ 50 w 123"/>
                  <a:gd name="T119" fmla="*/ 100 h 122"/>
                  <a:gd name="T120" fmla="*/ 45 w 123"/>
                  <a:gd name="T121" fmla="*/ 106 h 122"/>
                  <a:gd name="T122" fmla="*/ 39 w 123"/>
                  <a:gd name="T123" fmla="*/ 111 h 122"/>
                  <a:gd name="T124" fmla="*/ 28 w 123"/>
                  <a:gd name="T125" fmla="*/ 117 h 1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3"/>
                  <a:gd name="T190" fmla="*/ 0 h 122"/>
                  <a:gd name="T191" fmla="*/ 123 w 123"/>
                  <a:gd name="T192" fmla="*/ 122 h 12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3" h="122">
                    <a:moveTo>
                      <a:pt x="28" y="117"/>
                    </a:moveTo>
                    <a:lnTo>
                      <a:pt x="28" y="122"/>
                    </a:lnTo>
                    <a:lnTo>
                      <a:pt x="17" y="117"/>
                    </a:lnTo>
                    <a:lnTo>
                      <a:pt x="22" y="111"/>
                    </a:lnTo>
                    <a:lnTo>
                      <a:pt x="28" y="106"/>
                    </a:lnTo>
                    <a:lnTo>
                      <a:pt x="17" y="100"/>
                    </a:lnTo>
                    <a:lnTo>
                      <a:pt x="11" y="89"/>
                    </a:lnTo>
                    <a:lnTo>
                      <a:pt x="17" y="72"/>
                    </a:lnTo>
                    <a:lnTo>
                      <a:pt x="22" y="67"/>
                    </a:lnTo>
                    <a:lnTo>
                      <a:pt x="22" y="61"/>
                    </a:lnTo>
                    <a:lnTo>
                      <a:pt x="34" y="55"/>
                    </a:lnTo>
                    <a:lnTo>
                      <a:pt x="17" y="50"/>
                    </a:lnTo>
                    <a:lnTo>
                      <a:pt x="6" y="27"/>
                    </a:lnTo>
                    <a:lnTo>
                      <a:pt x="0" y="22"/>
                    </a:lnTo>
                    <a:lnTo>
                      <a:pt x="6" y="16"/>
                    </a:lnTo>
                    <a:lnTo>
                      <a:pt x="6" y="5"/>
                    </a:lnTo>
                    <a:lnTo>
                      <a:pt x="17" y="11"/>
                    </a:lnTo>
                    <a:lnTo>
                      <a:pt x="28" y="16"/>
                    </a:lnTo>
                    <a:lnTo>
                      <a:pt x="28" y="22"/>
                    </a:lnTo>
                    <a:lnTo>
                      <a:pt x="28" y="27"/>
                    </a:lnTo>
                    <a:lnTo>
                      <a:pt x="34" y="27"/>
                    </a:lnTo>
                    <a:lnTo>
                      <a:pt x="34" y="16"/>
                    </a:lnTo>
                    <a:lnTo>
                      <a:pt x="45" y="0"/>
                    </a:lnTo>
                    <a:lnTo>
                      <a:pt x="56" y="0"/>
                    </a:lnTo>
                    <a:lnTo>
                      <a:pt x="50" y="5"/>
                    </a:lnTo>
                    <a:lnTo>
                      <a:pt x="67" y="16"/>
                    </a:lnTo>
                    <a:lnTo>
                      <a:pt x="84" y="22"/>
                    </a:lnTo>
                    <a:lnTo>
                      <a:pt x="73" y="39"/>
                    </a:lnTo>
                    <a:lnTo>
                      <a:pt x="89" y="33"/>
                    </a:lnTo>
                    <a:lnTo>
                      <a:pt x="89" y="27"/>
                    </a:lnTo>
                    <a:lnTo>
                      <a:pt x="95" y="22"/>
                    </a:lnTo>
                    <a:lnTo>
                      <a:pt x="112" y="16"/>
                    </a:lnTo>
                    <a:lnTo>
                      <a:pt x="106" y="22"/>
                    </a:lnTo>
                    <a:lnTo>
                      <a:pt x="112" y="16"/>
                    </a:lnTo>
                    <a:lnTo>
                      <a:pt x="123" y="22"/>
                    </a:lnTo>
                    <a:lnTo>
                      <a:pt x="117" y="27"/>
                    </a:lnTo>
                    <a:lnTo>
                      <a:pt x="112" y="33"/>
                    </a:lnTo>
                    <a:lnTo>
                      <a:pt x="106" y="33"/>
                    </a:lnTo>
                    <a:lnTo>
                      <a:pt x="95" y="44"/>
                    </a:lnTo>
                    <a:lnTo>
                      <a:pt x="89" y="50"/>
                    </a:lnTo>
                    <a:lnTo>
                      <a:pt x="78" y="44"/>
                    </a:lnTo>
                    <a:lnTo>
                      <a:pt x="73" y="44"/>
                    </a:lnTo>
                    <a:lnTo>
                      <a:pt x="56" y="50"/>
                    </a:lnTo>
                    <a:lnTo>
                      <a:pt x="50" y="61"/>
                    </a:lnTo>
                    <a:lnTo>
                      <a:pt x="45" y="67"/>
                    </a:lnTo>
                    <a:lnTo>
                      <a:pt x="45" y="72"/>
                    </a:lnTo>
                    <a:lnTo>
                      <a:pt x="45" y="78"/>
                    </a:lnTo>
                    <a:lnTo>
                      <a:pt x="39" y="72"/>
                    </a:lnTo>
                    <a:lnTo>
                      <a:pt x="39" y="67"/>
                    </a:lnTo>
                    <a:lnTo>
                      <a:pt x="22" y="78"/>
                    </a:lnTo>
                    <a:lnTo>
                      <a:pt x="28" y="83"/>
                    </a:lnTo>
                    <a:lnTo>
                      <a:pt x="34" y="89"/>
                    </a:lnTo>
                    <a:lnTo>
                      <a:pt x="39" y="89"/>
                    </a:lnTo>
                    <a:lnTo>
                      <a:pt x="50" y="83"/>
                    </a:lnTo>
                    <a:lnTo>
                      <a:pt x="56" y="89"/>
                    </a:lnTo>
                    <a:lnTo>
                      <a:pt x="50" y="100"/>
                    </a:lnTo>
                    <a:lnTo>
                      <a:pt x="45" y="106"/>
                    </a:lnTo>
                    <a:lnTo>
                      <a:pt x="39" y="111"/>
                    </a:lnTo>
                    <a:lnTo>
                      <a:pt x="28" y="117"/>
                    </a:lnTo>
                    <a:close/>
                  </a:path>
                </a:pathLst>
              </a:custGeom>
              <a:solidFill>
                <a:srgbClr val="33CCFF"/>
              </a:solidFill>
              <a:ln w="3175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Freeform 41"/>
              <p:cNvSpPr>
                <a:spLocks/>
              </p:cNvSpPr>
              <p:nvPr/>
            </p:nvSpPr>
            <p:spPr bwMode="auto">
              <a:xfrm>
                <a:off x="660" y="2308"/>
                <a:ext cx="357" cy="354"/>
              </a:xfrm>
              <a:custGeom>
                <a:avLst/>
                <a:gdLst>
                  <a:gd name="T0" fmla="*/ 117 w 357"/>
                  <a:gd name="T1" fmla="*/ 134 h 352"/>
                  <a:gd name="T2" fmla="*/ 106 w 357"/>
                  <a:gd name="T3" fmla="*/ 151 h 352"/>
                  <a:gd name="T4" fmla="*/ 78 w 357"/>
                  <a:gd name="T5" fmla="*/ 162 h 352"/>
                  <a:gd name="T6" fmla="*/ 50 w 357"/>
                  <a:gd name="T7" fmla="*/ 167 h 352"/>
                  <a:gd name="T8" fmla="*/ 17 w 357"/>
                  <a:gd name="T9" fmla="*/ 173 h 352"/>
                  <a:gd name="T10" fmla="*/ 0 w 357"/>
                  <a:gd name="T11" fmla="*/ 206 h 352"/>
                  <a:gd name="T12" fmla="*/ 28 w 357"/>
                  <a:gd name="T13" fmla="*/ 223 h 352"/>
                  <a:gd name="T14" fmla="*/ 61 w 357"/>
                  <a:gd name="T15" fmla="*/ 251 h 352"/>
                  <a:gd name="T16" fmla="*/ 106 w 357"/>
                  <a:gd name="T17" fmla="*/ 251 h 352"/>
                  <a:gd name="T18" fmla="*/ 151 w 357"/>
                  <a:gd name="T19" fmla="*/ 234 h 352"/>
                  <a:gd name="T20" fmla="*/ 156 w 357"/>
                  <a:gd name="T21" fmla="*/ 246 h 352"/>
                  <a:gd name="T22" fmla="*/ 128 w 357"/>
                  <a:gd name="T23" fmla="*/ 246 h 352"/>
                  <a:gd name="T24" fmla="*/ 106 w 357"/>
                  <a:gd name="T25" fmla="*/ 273 h 352"/>
                  <a:gd name="T26" fmla="*/ 117 w 357"/>
                  <a:gd name="T27" fmla="*/ 301 h 352"/>
                  <a:gd name="T28" fmla="*/ 167 w 357"/>
                  <a:gd name="T29" fmla="*/ 324 h 352"/>
                  <a:gd name="T30" fmla="*/ 217 w 357"/>
                  <a:gd name="T31" fmla="*/ 335 h 352"/>
                  <a:gd name="T32" fmla="*/ 240 w 357"/>
                  <a:gd name="T33" fmla="*/ 312 h 352"/>
                  <a:gd name="T34" fmla="*/ 262 w 357"/>
                  <a:gd name="T35" fmla="*/ 318 h 352"/>
                  <a:gd name="T36" fmla="*/ 257 w 357"/>
                  <a:gd name="T37" fmla="*/ 290 h 352"/>
                  <a:gd name="T38" fmla="*/ 273 w 357"/>
                  <a:gd name="T39" fmla="*/ 290 h 352"/>
                  <a:gd name="T40" fmla="*/ 284 w 357"/>
                  <a:gd name="T41" fmla="*/ 279 h 352"/>
                  <a:gd name="T42" fmla="*/ 273 w 357"/>
                  <a:gd name="T43" fmla="*/ 318 h 352"/>
                  <a:gd name="T44" fmla="*/ 284 w 357"/>
                  <a:gd name="T45" fmla="*/ 340 h 352"/>
                  <a:gd name="T46" fmla="*/ 296 w 357"/>
                  <a:gd name="T47" fmla="*/ 346 h 352"/>
                  <a:gd name="T48" fmla="*/ 307 w 357"/>
                  <a:gd name="T49" fmla="*/ 318 h 352"/>
                  <a:gd name="T50" fmla="*/ 335 w 357"/>
                  <a:gd name="T51" fmla="*/ 318 h 352"/>
                  <a:gd name="T52" fmla="*/ 312 w 357"/>
                  <a:gd name="T53" fmla="*/ 296 h 352"/>
                  <a:gd name="T54" fmla="*/ 312 w 357"/>
                  <a:gd name="T55" fmla="*/ 273 h 352"/>
                  <a:gd name="T56" fmla="*/ 296 w 357"/>
                  <a:gd name="T57" fmla="*/ 246 h 352"/>
                  <a:gd name="T58" fmla="*/ 273 w 357"/>
                  <a:gd name="T59" fmla="*/ 268 h 352"/>
                  <a:gd name="T60" fmla="*/ 240 w 357"/>
                  <a:gd name="T61" fmla="*/ 262 h 352"/>
                  <a:gd name="T62" fmla="*/ 234 w 357"/>
                  <a:gd name="T63" fmla="*/ 279 h 352"/>
                  <a:gd name="T64" fmla="*/ 223 w 357"/>
                  <a:gd name="T65" fmla="*/ 296 h 352"/>
                  <a:gd name="T66" fmla="*/ 206 w 357"/>
                  <a:gd name="T67" fmla="*/ 257 h 352"/>
                  <a:gd name="T68" fmla="*/ 201 w 357"/>
                  <a:gd name="T69" fmla="*/ 212 h 352"/>
                  <a:gd name="T70" fmla="*/ 195 w 357"/>
                  <a:gd name="T71" fmla="*/ 201 h 352"/>
                  <a:gd name="T72" fmla="*/ 178 w 357"/>
                  <a:gd name="T73" fmla="*/ 173 h 352"/>
                  <a:gd name="T74" fmla="*/ 156 w 357"/>
                  <a:gd name="T75" fmla="*/ 151 h 352"/>
                  <a:gd name="T76" fmla="*/ 139 w 357"/>
                  <a:gd name="T77" fmla="*/ 151 h 352"/>
                  <a:gd name="T78" fmla="*/ 128 w 357"/>
                  <a:gd name="T79" fmla="*/ 123 h 352"/>
                  <a:gd name="T80" fmla="*/ 162 w 357"/>
                  <a:gd name="T81" fmla="*/ 134 h 352"/>
                  <a:gd name="T82" fmla="*/ 201 w 357"/>
                  <a:gd name="T83" fmla="*/ 106 h 352"/>
                  <a:gd name="T84" fmla="*/ 223 w 357"/>
                  <a:gd name="T85" fmla="*/ 67 h 352"/>
                  <a:gd name="T86" fmla="*/ 223 w 357"/>
                  <a:gd name="T87" fmla="*/ 73 h 352"/>
                  <a:gd name="T88" fmla="*/ 234 w 357"/>
                  <a:gd name="T89" fmla="*/ 101 h 352"/>
                  <a:gd name="T90" fmla="*/ 251 w 357"/>
                  <a:gd name="T91" fmla="*/ 67 h 352"/>
                  <a:gd name="T92" fmla="*/ 262 w 357"/>
                  <a:gd name="T93" fmla="*/ 39 h 352"/>
                  <a:gd name="T94" fmla="*/ 268 w 357"/>
                  <a:gd name="T95" fmla="*/ 11 h 352"/>
                  <a:gd name="T96" fmla="*/ 251 w 357"/>
                  <a:gd name="T97" fmla="*/ 17 h 352"/>
                  <a:gd name="T98" fmla="*/ 229 w 357"/>
                  <a:gd name="T99" fmla="*/ 50 h 352"/>
                  <a:gd name="T100" fmla="*/ 201 w 357"/>
                  <a:gd name="T101" fmla="*/ 61 h 352"/>
                  <a:gd name="T102" fmla="*/ 178 w 357"/>
                  <a:gd name="T103" fmla="*/ 78 h 352"/>
                  <a:gd name="T104" fmla="*/ 156 w 357"/>
                  <a:gd name="T105" fmla="*/ 67 h 352"/>
                  <a:gd name="T106" fmla="*/ 190 w 357"/>
                  <a:gd name="T107" fmla="*/ 34 h 352"/>
                  <a:gd name="T108" fmla="*/ 123 w 357"/>
                  <a:gd name="T109" fmla="*/ 67 h 352"/>
                  <a:gd name="T110" fmla="*/ 95 w 357"/>
                  <a:gd name="T111" fmla="*/ 84 h 352"/>
                  <a:gd name="T112" fmla="*/ 123 w 357"/>
                  <a:gd name="T113" fmla="*/ 106 h 352"/>
                  <a:gd name="T114" fmla="*/ 134 w 357"/>
                  <a:gd name="T115" fmla="*/ 140 h 35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57"/>
                  <a:gd name="T175" fmla="*/ 0 h 352"/>
                  <a:gd name="T176" fmla="*/ 357 w 357"/>
                  <a:gd name="T177" fmla="*/ 352 h 35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57" h="352">
                    <a:moveTo>
                      <a:pt x="134" y="140"/>
                    </a:moveTo>
                    <a:lnTo>
                      <a:pt x="128" y="145"/>
                    </a:lnTo>
                    <a:lnTo>
                      <a:pt x="123" y="140"/>
                    </a:lnTo>
                    <a:lnTo>
                      <a:pt x="117" y="134"/>
                    </a:lnTo>
                    <a:lnTo>
                      <a:pt x="106" y="134"/>
                    </a:lnTo>
                    <a:lnTo>
                      <a:pt x="106" y="140"/>
                    </a:lnTo>
                    <a:lnTo>
                      <a:pt x="117" y="151"/>
                    </a:lnTo>
                    <a:lnTo>
                      <a:pt x="106" y="151"/>
                    </a:lnTo>
                    <a:lnTo>
                      <a:pt x="95" y="156"/>
                    </a:lnTo>
                    <a:lnTo>
                      <a:pt x="89" y="162"/>
                    </a:lnTo>
                    <a:lnTo>
                      <a:pt x="78" y="162"/>
                    </a:lnTo>
                    <a:lnTo>
                      <a:pt x="67" y="151"/>
                    </a:lnTo>
                    <a:lnTo>
                      <a:pt x="61" y="156"/>
                    </a:lnTo>
                    <a:lnTo>
                      <a:pt x="56" y="162"/>
                    </a:lnTo>
                    <a:lnTo>
                      <a:pt x="50" y="167"/>
                    </a:lnTo>
                    <a:lnTo>
                      <a:pt x="50" y="173"/>
                    </a:lnTo>
                    <a:lnTo>
                      <a:pt x="33" y="173"/>
                    </a:lnTo>
                    <a:lnTo>
                      <a:pt x="22" y="173"/>
                    </a:lnTo>
                    <a:lnTo>
                      <a:pt x="17" y="173"/>
                    </a:lnTo>
                    <a:lnTo>
                      <a:pt x="11" y="184"/>
                    </a:lnTo>
                    <a:lnTo>
                      <a:pt x="5" y="190"/>
                    </a:lnTo>
                    <a:lnTo>
                      <a:pt x="0" y="201"/>
                    </a:lnTo>
                    <a:lnTo>
                      <a:pt x="0" y="206"/>
                    </a:lnTo>
                    <a:lnTo>
                      <a:pt x="11" y="212"/>
                    </a:lnTo>
                    <a:lnTo>
                      <a:pt x="11" y="218"/>
                    </a:lnTo>
                    <a:lnTo>
                      <a:pt x="17" y="218"/>
                    </a:lnTo>
                    <a:lnTo>
                      <a:pt x="28" y="223"/>
                    </a:lnTo>
                    <a:lnTo>
                      <a:pt x="39" y="234"/>
                    </a:lnTo>
                    <a:lnTo>
                      <a:pt x="56" y="240"/>
                    </a:lnTo>
                    <a:lnTo>
                      <a:pt x="61" y="246"/>
                    </a:lnTo>
                    <a:lnTo>
                      <a:pt x="61" y="251"/>
                    </a:lnTo>
                    <a:lnTo>
                      <a:pt x="67" y="257"/>
                    </a:lnTo>
                    <a:lnTo>
                      <a:pt x="72" y="262"/>
                    </a:lnTo>
                    <a:lnTo>
                      <a:pt x="84" y="268"/>
                    </a:lnTo>
                    <a:lnTo>
                      <a:pt x="106" y="251"/>
                    </a:lnTo>
                    <a:lnTo>
                      <a:pt x="128" y="246"/>
                    </a:lnTo>
                    <a:lnTo>
                      <a:pt x="139" y="240"/>
                    </a:lnTo>
                    <a:lnTo>
                      <a:pt x="145" y="240"/>
                    </a:lnTo>
                    <a:lnTo>
                      <a:pt x="151" y="234"/>
                    </a:lnTo>
                    <a:lnTo>
                      <a:pt x="162" y="229"/>
                    </a:lnTo>
                    <a:lnTo>
                      <a:pt x="162" y="240"/>
                    </a:lnTo>
                    <a:lnTo>
                      <a:pt x="162" y="246"/>
                    </a:lnTo>
                    <a:lnTo>
                      <a:pt x="156" y="246"/>
                    </a:lnTo>
                    <a:lnTo>
                      <a:pt x="151" y="240"/>
                    </a:lnTo>
                    <a:lnTo>
                      <a:pt x="139" y="251"/>
                    </a:lnTo>
                    <a:lnTo>
                      <a:pt x="128" y="251"/>
                    </a:lnTo>
                    <a:lnTo>
                      <a:pt x="128" y="246"/>
                    </a:lnTo>
                    <a:lnTo>
                      <a:pt x="106" y="251"/>
                    </a:lnTo>
                    <a:lnTo>
                      <a:pt x="100" y="262"/>
                    </a:lnTo>
                    <a:lnTo>
                      <a:pt x="106" y="268"/>
                    </a:lnTo>
                    <a:lnTo>
                      <a:pt x="106" y="273"/>
                    </a:lnTo>
                    <a:lnTo>
                      <a:pt x="106" y="279"/>
                    </a:lnTo>
                    <a:lnTo>
                      <a:pt x="111" y="290"/>
                    </a:lnTo>
                    <a:lnTo>
                      <a:pt x="111" y="296"/>
                    </a:lnTo>
                    <a:lnTo>
                      <a:pt x="117" y="301"/>
                    </a:lnTo>
                    <a:lnTo>
                      <a:pt x="123" y="312"/>
                    </a:lnTo>
                    <a:lnTo>
                      <a:pt x="134" y="318"/>
                    </a:lnTo>
                    <a:lnTo>
                      <a:pt x="151" y="318"/>
                    </a:lnTo>
                    <a:lnTo>
                      <a:pt x="167" y="324"/>
                    </a:lnTo>
                    <a:lnTo>
                      <a:pt x="184" y="335"/>
                    </a:lnTo>
                    <a:lnTo>
                      <a:pt x="201" y="340"/>
                    </a:lnTo>
                    <a:lnTo>
                      <a:pt x="212" y="340"/>
                    </a:lnTo>
                    <a:lnTo>
                      <a:pt x="217" y="335"/>
                    </a:lnTo>
                    <a:lnTo>
                      <a:pt x="223" y="329"/>
                    </a:lnTo>
                    <a:lnTo>
                      <a:pt x="234" y="312"/>
                    </a:lnTo>
                    <a:lnTo>
                      <a:pt x="234" y="318"/>
                    </a:lnTo>
                    <a:lnTo>
                      <a:pt x="240" y="312"/>
                    </a:lnTo>
                    <a:lnTo>
                      <a:pt x="240" y="324"/>
                    </a:lnTo>
                    <a:lnTo>
                      <a:pt x="240" y="329"/>
                    </a:lnTo>
                    <a:lnTo>
                      <a:pt x="240" y="324"/>
                    </a:lnTo>
                    <a:lnTo>
                      <a:pt x="262" y="318"/>
                    </a:lnTo>
                    <a:lnTo>
                      <a:pt x="262" y="312"/>
                    </a:lnTo>
                    <a:lnTo>
                      <a:pt x="257" y="318"/>
                    </a:lnTo>
                    <a:lnTo>
                      <a:pt x="257" y="307"/>
                    </a:lnTo>
                    <a:lnTo>
                      <a:pt x="257" y="290"/>
                    </a:lnTo>
                    <a:lnTo>
                      <a:pt x="257" y="301"/>
                    </a:lnTo>
                    <a:lnTo>
                      <a:pt x="268" y="301"/>
                    </a:lnTo>
                    <a:lnTo>
                      <a:pt x="279" y="301"/>
                    </a:lnTo>
                    <a:lnTo>
                      <a:pt x="273" y="290"/>
                    </a:lnTo>
                    <a:lnTo>
                      <a:pt x="273" y="285"/>
                    </a:lnTo>
                    <a:lnTo>
                      <a:pt x="284" y="273"/>
                    </a:lnTo>
                    <a:lnTo>
                      <a:pt x="284" y="279"/>
                    </a:lnTo>
                    <a:lnTo>
                      <a:pt x="284" y="290"/>
                    </a:lnTo>
                    <a:lnTo>
                      <a:pt x="279" y="301"/>
                    </a:lnTo>
                    <a:lnTo>
                      <a:pt x="268" y="301"/>
                    </a:lnTo>
                    <a:lnTo>
                      <a:pt x="273" y="318"/>
                    </a:lnTo>
                    <a:lnTo>
                      <a:pt x="273" y="329"/>
                    </a:lnTo>
                    <a:lnTo>
                      <a:pt x="273" y="335"/>
                    </a:lnTo>
                    <a:lnTo>
                      <a:pt x="284" y="329"/>
                    </a:lnTo>
                    <a:lnTo>
                      <a:pt x="284" y="340"/>
                    </a:lnTo>
                    <a:lnTo>
                      <a:pt x="273" y="340"/>
                    </a:lnTo>
                    <a:lnTo>
                      <a:pt x="279" y="352"/>
                    </a:lnTo>
                    <a:lnTo>
                      <a:pt x="284" y="352"/>
                    </a:lnTo>
                    <a:lnTo>
                      <a:pt x="296" y="346"/>
                    </a:lnTo>
                    <a:lnTo>
                      <a:pt x="301" y="335"/>
                    </a:lnTo>
                    <a:lnTo>
                      <a:pt x="301" y="329"/>
                    </a:lnTo>
                    <a:lnTo>
                      <a:pt x="296" y="324"/>
                    </a:lnTo>
                    <a:lnTo>
                      <a:pt x="307" y="318"/>
                    </a:lnTo>
                    <a:lnTo>
                      <a:pt x="329" y="318"/>
                    </a:lnTo>
                    <a:lnTo>
                      <a:pt x="357" y="312"/>
                    </a:lnTo>
                    <a:lnTo>
                      <a:pt x="351" y="312"/>
                    </a:lnTo>
                    <a:lnTo>
                      <a:pt x="335" y="318"/>
                    </a:lnTo>
                    <a:lnTo>
                      <a:pt x="318" y="307"/>
                    </a:lnTo>
                    <a:lnTo>
                      <a:pt x="312" y="301"/>
                    </a:lnTo>
                    <a:lnTo>
                      <a:pt x="307" y="296"/>
                    </a:lnTo>
                    <a:lnTo>
                      <a:pt x="312" y="296"/>
                    </a:lnTo>
                    <a:lnTo>
                      <a:pt x="307" y="290"/>
                    </a:lnTo>
                    <a:lnTo>
                      <a:pt x="296" y="290"/>
                    </a:lnTo>
                    <a:lnTo>
                      <a:pt x="301" y="285"/>
                    </a:lnTo>
                    <a:lnTo>
                      <a:pt x="312" y="273"/>
                    </a:lnTo>
                    <a:lnTo>
                      <a:pt x="318" y="251"/>
                    </a:lnTo>
                    <a:lnTo>
                      <a:pt x="318" y="246"/>
                    </a:lnTo>
                    <a:lnTo>
                      <a:pt x="312" y="240"/>
                    </a:lnTo>
                    <a:lnTo>
                      <a:pt x="296" y="246"/>
                    </a:lnTo>
                    <a:lnTo>
                      <a:pt x="296" y="251"/>
                    </a:lnTo>
                    <a:lnTo>
                      <a:pt x="296" y="257"/>
                    </a:lnTo>
                    <a:lnTo>
                      <a:pt x="284" y="262"/>
                    </a:lnTo>
                    <a:lnTo>
                      <a:pt x="273" y="268"/>
                    </a:lnTo>
                    <a:lnTo>
                      <a:pt x="262" y="268"/>
                    </a:lnTo>
                    <a:lnTo>
                      <a:pt x="251" y="273"/>
                    </a:lnTo>
                    <a:lnTo>
                      <a:pt x="245" y="268"/>
                    </a:lnTo>
                    <a:lnTo>
                      <a:pt x="240" y="262"/>
                    </a:lnTo>
                    <a:lnTo>
                      <a:pt x="234" y="257"/>
                    </a:lnTo>
                    <a:lnTo>
                      <a:pt x="240" y="268"/>
                    </a:lnTo>
                    <a:lnTo>
                      <a:pt x="234" y="273"/>
                    </a:lnTo>
                    <a:lnTo>
                      <a:pt x="234" y="279"/>
                    </a:lnTo>
                    <a:lnTo>
                      <a:pt x="240" y="285"/>
                    </a:lnTo>
                    <a:lnTo>
                      <a:pt x="234" y="285"/>
                    </a:lnTo>
                    <a:lnTo>
                      <a:pt x="229" y="296"/>
                    </a:lnTo>
                    <a:lnTo>
                      <a:pt x="223" y="296"/>
                    </a:lnTo>
                    <a:lnTo>
                      <a:pt x="206" y="285"/>
                    </a:lnTo>
                    <a:lnTo>
                      <a:pt x="206" y="273"/>
                    </a:lnTo>
                    <a:lnTo>
                      <a:pt x="201" y="268"/>
                    </a:lnTo>
                    <a:lnTo>
                      <a:pt x="206" y="257"/>
                    </a:lnTo>
                    <a:lnTo>
                      <a:pt x="201" y="251"/>
                    </a:lnTo>
                    <a:lnTo>
                      <a:pt x="206" y="240"/>
                    </a:lnTo>
                    <a:lnTo>
                      <a:pt x="212" y="212"/>
                    </a:lnTo>
                    <a:lnTo>
                      <a:pt x="201" y="212"/>
                    </a:lnTo>
                    <a:lnTo>
                      <a:pt x="195" y="212"/>
                    </a:lnTo>
                    <a:lnTo>
                      <a:pt x="195" y="201"/>
                    </a:lnTo>
                    <a:lnTo>
                      <a:pt x="195" y="184"/>
                    </a:lnTo>
                    <a:lnTo>
                      <a:pt x="190" y="179"/>
                    </a:lnTo>
                    <a:lnTo>
                      <a:pt x="178" y="179"/>
                    </a:lnTo>
                    <a:lnTo>
                      <a:pt x="178" y="173"/>
                    </a:lnTo>
                    <a:lnTo>
                      <a:pt x="173" y="162"/>
                    </a:lnTo>
                    <a:lnTo>
                      <a:pt x="156" y="145"/>
                    </a:lnTo>
                    <a:lnTo>
                      <a:pt x="151" y="151"/>
                    </a:lnTo>
                    <a:lnTo>
                      <a:pt x="156" y="151"/>
                    </a:lnTo>
                    <a:lnTo>
                      <a:pt x="156" y="156"/>
                    </a:lnTo>
                    <a:lnTo>
                      <a:pt x="156" y="162"/>
                    </a:lnTo>
                    <a:lnTo>
                      <a:pt x="151" y="156"/>
                    </a:lnTo>
                    <a:lnTo>
                      <a:pt x="139" y="151"/>
                    </a:lnTo>
                    <a:lnTo>
                      <a:pt x="134" y="140"/>
                    </a:lnTo>
                    <a:lnTo>
                      <a:pt x="134" y="134"/>
                    </a:lnTo>
                    <a:lnTo>
                      <a:pt x="134" y="123"/>
                    </a:lnTo>
                    <a:lnTo>
                      <a:pt x="128" y="123"/>
                    </a:lnTo>
                    <a:lnTo>
                      <a:pt x="134" y="117"/>
                    </a:lnTo>
                    <a:lnTo>
                      <a:pt x="151" y="123"/>
                    </a:lnTo>
                    <a:lnTo>
                      <a:pt x="156" y="123"/>
                    </a:lnTo>
                    <a:lnTo>
                      <a:pt x="162" y="134"/>
                    </a:lnTo>
                    <a:lnTo>
                      <a:pt x="190" y="128"/>
                    </a:lnTo>
                    <a:lnTo>
                      <a:pt x="190" y="112"/>
                    </a:lnTo>
                    <a:lnTo>
                      <a:pt x="190" y="106"/>
                    </a:lnTo>
                    <a:lnTo>
                      <a:pt x="201" y="106"/>
                    </a:lnTo>
                    <a:lnTo>
                      <a:pt x="206" y="101"/>
                    </a:lnTo>
                    <a:lnTo>
                      <a:pt x="206" y="95"/>
                    </a:lnTo>
                    <a:lnTo>
                      <a:pt x="206" y="89"/>
                    </a:lnTo>
                    <a:lnTo>
                      <a:pt x="223" y="67"/>
                    </a:lnTo>
                    <a:lnTo>
                      <a:pt x="229" y="61"/>
                    </a:lnTo>
                    <a:lnTo>
                      <a:pt x="229" y="56"/>
                    </a:lnTo>
                    <a:lnTo>
                      <a:pt x="234" y="61"/>
                    </a:lnTo>
                    <a:lnTo>
                      <a:pt x="223" y="73"/>
                    </a:lnTo>
                    <a:lnTo>
                      <a:pt x="223" y="78"/>
                    </a:lnTo>
                    <a:lnTo>
                      <a:pt x="229" y="84"/>
                    </a:lnTo>
                    <a:lnTo>
                      <a:pt x="234" y="89"/>
                    </a:lnTo>
                    <a:lnTo>
                      <a:pt x="234" y="101"/>
                    </a:lnTo>
                    <a:lnTo>
                      <a:pt x="245" y="95"/>
                    </a:lnTo>
                    <a:lnTo>
                      <a:pt x="245" y="89"/>
                    </a:lnTo>
                    <a:lnTo>
                      <a:pt x="251" y="78"/>
                    </a:lnTo>
                    <a:lnTo>
                      <a:pt x="251" y="67"/>
                    </a:lnTo>
                    <a:lnTo>
                      <a:pt x="251" y="61"/>
                    </a:lnTo>
                    <a:lnTo>
                      <a:pt x="257" y="56"/>
                    </a:lnTo>
                    <a:lnTo>
                      <a:pt x="257" y="45"/>
                    </a:lnTo>
                    <a:lnTo>
                      <a:pt x="262" y="39"/>
                    </a:lnTo>
                    <a:lnTo>
                      <a:pt x="273" y="28"/>
                    </a:lnTo>
                    <a:lnTo>
                      <a:pt x="279" y="22"/>
                    </a:lnTo>
                    <a:lnTo>
                      <a:pt x="273" y="17"/>
                    </a:lnTo>
                    <a:lnTo>
                      <a:pt x="268" y="11"/>
                    </a:lnTo>
                    <a:lnTo>
                      <a:pt x="273" y="6"/>
                    </a:lnTo>
                    <a:lnTo>
                      <a:pt x="279" y="6"/>
                    </a:lnTo>
                    <a:lnTo>
                      <a:pt x="268" y="0"/>
                    </a:lnTo>
                    <a:lnTo>
                      <a:pt x="251" y="17"/>
                    </a:lnTo>
                    <a:lnTo>
                      <a:pt x="245" y="34"/>
                    </a:lnTo>
                    <a:lnTo>
                      <a:pt x="240" y="45"/>
                    </a:lnTo>
                    <a:lnTo>
                      <a:pt x="234" y="50"/>
                    </a:lnTo>
                    <a:lnTo>
                      <a:pt x="229" y="50"/>
                    </a:lnTo>
                    <a:lnTo>
                      <a:pt x="223" y="45"/>
                    </a:lnTo>
                    <a:lnTo>
                      <a:pt x="217" y="50"/>
                    </a:lnTo>
                    <a:lnTo>
                      <a:pt x="212" y="61"/>
                    </a:lnTo>
                    <a:lnTo>
                      <a:pt x="201" y="61"/>
                    </a:lnTo>
                    <a:lnTo>
                      <a:pt x="201" y="67"/>
                    </a:lnTo>
                    <a:lnTo>
                      <a:pt x="190" y="67"/>
                    </a:lnTo>
                    <a:lnTo>
                      <a:pt x="184" y="67"/>
                    </a:lnTo>
                    <a:lnTo>
                      <a:pt x="178" y="78"/>
                    </a:lnTo>
                    <a:lnTo>
                      <a:pt x="173" y="84"/>
                    </a:lnTo>
                    <a:lnTo>
                      <a:pt x="167" y="89"/>
                    </a:lnTo>
                    <a:lnTo>
                      <a:pt x="167" y="73"/>
                    </a:lnTo>
                    <a:lnTo>
                      <a:pt x="156" y="67"/>
                    </a:lnTo>
                    <a:lnTo>
                      <a:pt x="162" y="56"/>
                    </a:lnTo>
                    <a:lnTo>
                      <a:pt x="167" y="45"/>
                    </a:lnTo>
                    <a:lnTo>
                      <a:pt x="184" y="45"/>
                    </a:lnTo>
                    <a:lnTo>
                      <a:pt x="190" y="34"/>
                    </a:lnTo>
                    <a:lnTo>
                      <a:pt x="178" y="34"/>
                    </a:lnTo>
                    <a:lnTo>
                      <a:pt x="162" y="45"/>
                    </a:lnTo>
                    <a:lnTo>
                      <a:pt x="145" y="56"/>
                    </a:lnTo>
                    <a:lnTo>
                      <a:pt x="123" y="67"/>
                    </a:lnTo>
                    <a:lnTo>
                      <a:pt x="117" y="73"/>
                    </a:lnTo>
                    <a:lnTo>
                      <a:pt x="106" y="73"/>
                    </a:lnTo>
                    <a:lnTo>
                      <a:pt x="95" y="78"/>
                    </a:lnTo>
                    <a:lnTo>
                      <a:pt x="95" y="84"/>
                    </a:lnTo>
                    <a:lnTo>
                      <a:pt x="106" y="89"/>
                    </a:lnTo>
                    <a:lnTo>
                      <a:pt x="117" y="95"/>
                    </a:lnTo>
                    <a:lnTo>
                      <a:pt x="117" y="101"/>
                    </a:lnTo>
                    <a:lnTo>
                      <a:pt x="123" y="106"/>
                    </a:lnTo>
                    <a:lnTo>
                      <a:pt x="128" y="117"/>
                    </a:lnTo>
                    <a:lnTo>
                      <a:pt x="128" y="128"/>
                    </a:lnTo>
                    <a:lnTo>
                      <a:pt x="134" y="134"/>
                    </a:lnTo>
                    <a:lnTo>
                      <a:pt x="134" y="14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3175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/>
              </a:p>
            </p:txBody>
          </p:sp>
          <p:sp>
            <p:nvSpPr>
              <p:cNvPr id="32825" name="Freeform 42"/>
              <p:cNvSpPr>
                <a:spLocks/>
              </p:cNvSpPr>
              <p:nvPr/>
            </p:nvSpPr>
            <p:spPr bwMode="auto">
              <a:xfrm>
                <a:off x="1647" y="3521"/>
                <a:ext cx="263" cy="173"/>
              </a:xfrm>
              <a:custGeom>
                <a:avLst/>
                <a:gdLst>
                  <a:gd name="T0" fmla="*/ 28 w 263"/>
                  <a:gd name="T1" fmla="*/ 16 h 173"/>
                  <a:gd name="T2" fmla="*/ 39 w 263"/>
                  <a:gd name="T3" fmla="*/ 28 h 173"/>
                  <a:gd name="T4" fmla="*/ 51 w 263"/>
                  <a:gd name="T5" fmla="*/ 39 h 173"/>
                  <a:gd name="T6" fmla="*/ 67 w 263"/>
                  <a:gd name="T7" fmla="*/ 55 h 173"/>
                  <a:gd name="T8" fmla="*/ 78 w 263"/>
                  <a:gd name="T9" fmla="*/ 78 h 173"/>
                  <a:gd name="T10" fmla="*/ 95 w 263"/>
                  <a:gd name="T11" fmla="*/ 78 h 173"/>
                  <a:gd name="T12" fmla="*/ 112 w 263"/>
                  <a:gd name="T13" fmla="*/ 72 h 173"/>
                  <a:gd name="T14" fmla="*/ 129 w 263"/>
                  <a:gd name="T15" fmla="*/ 72 h 173"/>
                  <a:gd name="T16" fmla="*/ 112 w 263"/>
                  <a:gd name="T17" fmla="*/ 83 h 173"/>
                  <a:gd name="T18" fmla="*/ 117 w 263"/>
                  <a:gd name="T19" fmla="*/ 106 h 173"/>
                  <a:gd name="T20" fmla="*/ 106 w 263"/>
                  <a:gd name="T21" fmla="*/ 94 h 173"/>
                  <a:gd name="T22" fmla="*/ 95 w 263"/>
                  <a:gd name="T23" fmla="*/ 89 h 173"/>
                  <a:gd name="T24" fmla="*/ 84 w 263"/>
                  <a:gd name="T25" fmla="*/ 89 h 173"/>
                  <a:gd name="T26" fmla="*/ 78 w 263"/>
                  <a:gd name="T27" fmla="*/ 100 h 173"/>
                  <a:gd name="T28" fmla="*/ 67 w 263"/>
                  <a:gd name="T29" fmla="*/ 122 h 173"/>
                  <a:gd name="T30" fmla="*/ 56 w 263"/>
                  <a:gd name="T31" fmla="*/ 150 h 173"/>
                  <a:gd name="T32" fmla="*/ 67 w 263"/>
                  <a:gd name="T33" fmla="*/ 173 h 173"/>
                  <a:gd name="T34" fmla="*/ 101 w 263"/>
                  <a:gd name="T35" fmla="*/ 161 h 173"/>
                  <a:gd name="T36" fmla="*/ 129 w 263"/>
                  <a:gd name="T37" fmla="*/ 150 h 173"/>
                  <a:gd name="T38" fmla="*/ 151 w 263"/>
                  <a:gd name="T39" fmla="*/ 150 h 173"/>
                  <a:gd name="T40" fmla="*/ 173 w 263"/>
                  <a:gd name="T41" fmla="*/ 122 h 173"/>
                  <a:gd name="T42" fmla="*/ 168 w 263"/>
                  <a:gd name="T43" fmla="*/ 100 h 173"/>
                  <a:gd name="T44" fmla="*/ 184 w 263"/>
                  <a:gd name="T45" fmla="*/ 94 h 173"/>
                  <a:gd name="T46" fmla="*/ 196 w 263"/>
                  <a:gd name="T47" fmla="*/ 89 h 173"/>
                  <a:gd name="T48" fmla="*/ 212 w 263"/>
                  <a:gd name="T49" fmla="*/ 78 h 173"/>
                  <a:gd name="T50" fmla="*/ 240 w 263"/>
                  <a:gd name="T51" fmla="*/ 83 h 173"/>
                  <a:gd name="T52" fmla="*/ 257 w 263"/>
                  <a:gd name="T53" fmla="*/ 100 h 173"/>
                  <a:gd name="T54" fmla="*/ 257 w 263"/>
                  <a:gd name="T55" fmla="*/ 100 h 173"/>
                  <a:gd name="T56" fmla="*/ 251 w 263"/>
                  <a:gd name="T57" fmla="*/ 111 h 173"/>
                  <a:gd name="T58" fmla="*/ 263 w 263"/>
                  <a:gd name="T59" fmla="*/ 122 h 173"/>
                  <a:gd name="T60" fmla="*/ 246 w 263"/>
                  <a:gd name="T61" fmla="*/ 111 h 173"/>
                  <a:gd name="T62" fmla="*/ 246 w 263"/>
                  <a:gd name="T63" fmla="*/ 89 h 173"/>
                  <a:gd name="T64" fmla="*/ 229 w 263"/>
                  <a:gd name="T65" fmla="*/ 83 h 173"/>
                  <a:gd name="T66" fmla="*/ 201 w 263"/>
                  <a:gd name="T67" fmla="*/ 83 h 173"/>
                  <a:gd name="T68" fmla="*/ 201 w 263"/>
                  <a:gd name="T69" fmla="*/ 94 h 173"/>
                  <a:gd name="T70" fmla="*/ 190 w 263"/>
                  <a:gd name="T71" fmla="*/ 100 h 173"/>
                  <a:gd name="T72" fmla="*/ 179 w 263"/>
                  <a:gd name="T73" fmla="*/ 106 h 173"/>
                  <a:gd name="T74" fmla="*/ 162 w 263"/>
                  <a:gd name="T75" fmla="*/ 150 h 173"/>
                  <a:gd name="T76" fmla="*/ 151 w 263"/>
                  <a:gd name="T77" fmla="*/ 161 h 173"/>
                  <a:gd name="T78" fmla="*/ 140 w 263"/>
                  <a:gd name="T79" fmla="*/ 150 h 173"/>
                  <a:gd name="T80" fmla="*/ 117 w 263"/>
                  <a:gd name="T81" fmla="*/ 161 h 173"/>
                  <a:gd name="T82" fmla="*/ 101 w 263"/>
                  <a:gd name="T83" fmla="*/ 167 h 173"/>
                  <a:gd name="T84" fmla="*/ 84 w 263"/>
                  <a:gd name="T85" fmla="*/ 173 h 173"/>
                  <a:gd name="T86" fmla="*/ 56 w 263"/>
                  <a:gd name="T87" fmla="*/ 156 h 173"/>
                  <a:gd name="T88" fmla="*/ 56 w 263"/>
                  <a:gd name="T89" fmla="*/ 128 h 173"/>
                  <a:gd name="T90" fmla="*/ 67 w 263"/>
                  <a:gd name="T91" fmla="*/ 106 h 173"/>
                  <a:gd name="T92" fmla="*/ 67 w 263"/>
                  <a:gd name="T93" fmla="*/ 61 h 173"/>
                  <a:gd name="T94" fmla="*/ 67 w 263"/>
                  <a:gd name="T95" fmla="*/ 61 h 173"/>
                  <a:gd name="T96" fmla="*/ 51 w 263"/>
                  <a:gd name="T97" fmla="*/ 39 h 173"/>
                  <a:gd name="T98" fmla="*/ 34 w 263"/>
                  <a:gd name="T99" fmla="*/ 22 h 173"/>
                  <a:gd name="T100" fmla="*/ 23 w 263"/>
                  <a:gd name="T101" fmla="*/ 16 h 173"/>
                  <a:gd name="T102" fmla="*/ 0 w 263"/>
                  <a:gd name="T103" fmla="*/ 0 h 17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3"/>
                  <a:gd name="T157" fmla="*/ 0 h 173"/>
                  <a:gd name="T158" fmla="*/ 263 w 263"/>
                  <a:gd name="T159" fmla="*/ 173 h 17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3" h="173">
                    <a:moveTo>
                      <a:pt x="0" y="0"/>
                    </a:moveTo>
                    <a:lnTo>
                      <a:pt x="28" y="16"/>
                    </a:lnTo>
                    <a:lnTo>
                      <a:pt x="34" y="16"/>
                    </a:lnTo>
                    <a:lnTo>
                      <a:pt x="39" y="28"/>
                    </a:lnTo>
                    <a:lnTo>
                      <a:pt x="45" y="33"/>
                    </a:lnTo>
                    <a:lnTo>
                      <a:pt x="51" y="39"/>
                    </a:lnTo>
                    <a:lnTo>
                      <a:pt x="62" y="50"/>
                    </a:lnTo>
                    <a:lnTo>
                      <a:pt x="67" y="55"/>
                    </a:lnTo>
                    <a:lnTo>
                      <a:pt x="73" y="67"/>
                    </a:lnTo>
                    <a:lnTo>
                      <a:pt x="78" y="78"/>
                    </a:lnTo>
                    <a:lnTo>
                      <a:pt x="90" y="72"/>
                    </a:lnTo>
                    <a:lnTo>
                      <a:pt x="95" y="78"/>
                    </a:lnTo>
                    <a:lnTo>
                      <a:pt x="101" y="72"/>
                    </a:lnTo>
                    <a:lnTo>
                      <a:pt x="112" y="72"/>
                    </a:lnTo>
                    <a:lnTo>
                      <a:pt x="117" y="67"/>
                    </a:lnTo>
                    <a:lnTo>
                      <a:pt x="129" y="72"/>
                    </a:lnTo>
                    <a:lnTo>
                      <a:pt x="123" y="83"/>
                    </a:lnTo>
                    <a:lnTo>
                      <a:pt x="112" y="83"/>
                    </a:lnTo>
                    <a:lnTo>
                      <a:pt x="112" y="94"/>
                    </a:lnTo>
                    <a:lnTo>
                      <a:pt x="117" y="106"/>
                    </a:lnTo>
                    <a:lnTo>
                      <a:pt x="106" y="100"/>
                    </a:lnTo>
                    <a:lnTo>
                      <a:pt x="106" y="94"/>
                    </a:lnTo>
                    <a:lnTo>
                      <a:pt x="106" y="78"/>
                    </a:lnTo>
                    <a:lnTo>
                      <a:pt x="95" y="89"/>
                    </a:lnTo>
                    <a:lnTo>
                      <a:pt x="84" y="89"/>
                    </a:lnTo>
                    <a:lnTo>
                      <a:pt x="78" y="94"/>
                    </a:lnTo>
                    <a:lnTo>
                      <a:pt x="78" y="100"/>
                    </a:lnTo>
                    <a:lnTo>
                      <a:pt x="73" y="111"/>
                    </a:lnTo>
                    <a:lnTo>
                      <a:pt x="67" y="122"/>
                    </a:lnTo>
                    <a:lnTo>
                      <a:pt x="56" y="139"/>
                    </a:lnTo>
                    <a:lnTo>
                      <a:pt x="56" y="150"/>
                    </a:lnTo>
                    <a:lnTo>
                      <a:pt x="62" y="161"/>
                    </a:lnTo>
                    <a:lnTo>
                      <a:pt x="67" y="173"/>
                    </a:lnTo>
                    <a:lnTo>
                      <a:pt x="84" y="167"/>
                    </a:lnTo>
                    <a:lnTo>
                      <a:pt x="101" y="161"/>
                    </a:lnTo>
                    <a:lnTo>
                      <a:pt x="117" y="161"/>
                    </a:lnTo>
                    <a:lnTo>
                      <a:pt x="129" y="150"/>
                    </a:lnTo>
                    <a:lnTo>
                      <a:pt x="140" y="145"/>
                    </a:lnTo>
                    <a:lnTo>
                      <a:pt x="151" y="150"/>
                    </a:lnTo>
                    <a:lnTo>
                      <a:pt x="157" y="145"/>
                    </a:lnTo>
                    <a:lnTo>
                      <a:pt x="173" y="122"/>
                    </a:lnTo>
                    <a:lnTo>
                      <a:pt x="173" y="106"/>
                    </a:lnTo>
                    <a:lnTo>
                      <a:pt x="168" y="100"/>
                    </a:lnTo>
                    <a:lnTo>
                      <a:pt x="173" y="94"/>
                    </a:lnTo>
                    <a:lnTo>
                      <a:pt x="184" y="94"/>
                    </a:lnTo>
                    <a:lnTo>
                      <a:pt x="190" y="89"/>
                    </a:lnTo>
                    <a:lnTo>
                      <a:pt x="196" y="89"/>
                    </a:lnTo>
                    <a:lnTo>
                      <a:pt x="201" y="83"/>
                    </a:lnTo>
                    <a:lnTo>
                      <a:pt x="212" y="78"/>
                    </a:lnTo>
                    <a:lnTo>
                      <a:pt x="229" y="83"/>
                    </a:lnTo>
                    <a:lnTo>
                      <a:pt x="240" y="83"/>
                    </a:lnTo>
                    <a:lnTo>
                      <a:pt x="251" y="89"/>
                    </a:lnTo>
                    <a:lnTo>
                      <a:pt x="257" y="100"/>
                    </a:lnTo>
                    <a:lnTo>
                      <a:pt x="251" y="106"/>
                    </a:lnTo>
                    <a:lnTo>
                      <a:pt x="251" y="111"/>
                    </a:lnTo>
                    <a:lnTo>
                      <a:pt x="263" y="117"/>
                    </a:lnTo>
                    <a:lnTo>
                      <a:pt x="263" y="122"/>
                    </a:lnTo>
                    <a:lnTo>
                      <a:pt x="251" y="117"/>
                    </a:lnTo>
                    <a:lnTo>
                      <a:pt x="246" y="111"/>
                    </a:lnTo>
                    <a:lnTo>
                      <a:pt x="246" y="94"/>
                    </a:lnTo>
                    <a:lnTo>
                      <a:pt x="246" y="89"/>
                    </a:lnTo>
                    <a:lnTo>
                      <a:pt x="240" y="89"/>
                    </a:lnTo>
                    <a:lnTo>
                      <a:pt x="229" y="83"/>
                    </a:lnTo>
                    <a:lnTo>
                      <a:pt x="212" y="78"/>
                    </a:lnTo>
                    <a:lnTo>
                      <a:pt x="201" y="83"/>
                    </a:lnTo>
                    <a:lnTo>
                      <a:pt x="196" y="89"/>
                    </a:lnTo>
                    <a:lnTo>
                      <a:pt x="201" y="94"/>
                    </a:lnTo>
                    <a:lnTo>
                      <a:pt x="196" y="94"/>
                    </a:lnTo>
                    <a:lnTo>
                      <a:pt x="190" y="100"/>
                    </a:lnTo>
                    <a:lnTo>
                      <a:pt x="179" y="100"/>
                    </a:lnTo>
                    <a:lnTo>
                      <a:pt x="179" y="106"/>
                    </a:lnTo>
                    <a:lnTo>
                      <a:pt x="173" y="122"/>
                    </a:lnTo>
                    <a:lnTo>
                      <a:pt x="162" y="150"/>
                    </a:lnTo>
                    <a:lnTo>
                      <a:pt x="151" y="161"/>
                    </a:lnTo>
                    <a:lnTo>
                      <a:pt x="140" y="161"/>
                    </a:lnTo>
                    <a:lnTo>
                      <a:pt x="140" y="150"/>
                    </a:lnTo>
                    <a:lnTo>
                      <a:pt x="134" y="156"/>
                    </a:lnTo>
                    <a:lnTo>
                      <a:pt x="117" y="161"/>
                    </a:lnTo>
                    <a:lnTo>
                      <a:pt x="112" y="173"/>
                    </a:lnTo>
                    <a:lnTo>
                      <a:pt x="101" y="167"/>
                    </a:lnTo>
                    <a:lnTo>
                      <a:pt x="90" y="167"/>
                    </a:lnTo>
                    <a:lnTo>
                      <a:pt x="84" y="173"/>
                    </a:lnTo>
                    <a:lnTo>
                      <a:pt x="67" y="173"/>
                    </a:lnTo>
                    <a:lnTo>
                      <a:pt x="56" y="156"/>
                    </a:lnTo>
                    <a:lnTo>
                      <a:pt x="56" y="139"/>
                    </a:lnTo>
                    <a:lnTo>
                      <a:pt x="56" y="128"/>
                    </a:lnTo>
                    <a:lnTo>
                      <a:pt x="67" y="111"/>
                    </a:lnTo>
                    <a:lnTo>
                      <a:pt x="67" y="106"/>
                    </a:lnTo>
                    <a:lnTo>
                      <a:pt x="67" y="78"/>
                    </a:lnTo>
                    <a:lnTo>
                      <a:pt x="67" y="61"/>
                    </a:lnTo>
                    <a:lnTo>
                      <a:pt x="67" y="67"/>
                    </a:lnTo>
                    <a:lnTo>
                      <a:pt x="67" y="61"/>
                    </a:lnTo>
                    <a:lnTo>
                      <a:pt x="62" y="55"/>
                    </a:lnTo>
                    <a:lnTo>
                      <a:pt x="51" y="39"/>
                    </a:lnTo>
                    <a:lnTo>
                      <a:pt x="45" y="39"/>
                    </a:lnTo>
                    <a:lnTo>
                      <a:pt x="34" y="22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FF"/>
              </a:solidFill>
              <a:ln w="3175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6" name="Freeform 43"/>
              <p:cNvSpPr>
                <a:spLocks/>
              </p:cNvSpPr>
              <p:nvPr/>
            </p:nvSpPr>
            <p:spPr bwMode="auto">
              <a:xfrm>
                <a:off x="1698" y="1278"/>
                <a:ext cx="585" cy="262"/>
              </a:xfrm>
              <a:custGeom>
                <a:avLst/>
                <a:gdLst>
                  <a:gd name="T0" fmla="*/ 217 w 585"/>
                  <a:gd name="T1" fmla="*/ 223 h 262"/>
                  <a:gd name="T2" fmla="*/ 206 w 585"/>
                  <a:gd name="T3" fmla="*/ 223 h 262"/>
                  <a:gd name="T4" fmla="*/ 189 w 585"/>
                  <a:gd name="T5" fmla="*/ 223 h 262"/>
                  <a:gd name="T6" fmla="*/ 172 w 585"/>
                  <a:gd name="T7" fmla="*/ 234 h 262"/>
                  <a:gd name="T8" fmla="*/ 150 w 585"/>
                  <a:gd name="T9" fmla="*/ 229 h 262"/>
                  <a:gd name="T10" fmla="*/ 111 w 585"/>
                  <a:gd name="T11" fmla="*/ 234 h 262"/>
                  <a:gd name="T12" fmla="*/ 83 w 585"/>
                  <a:gd name="T13" fmla="*/ 246 h 262"/>
                  <a:gd name="T14" fmla="*/ 39 w 585"/>
                  <a:gd name="T15" fmla="*/ 246 h 262"/>
                  <a:gd name="T16" fmla="*/ 0 w 585"/>
                  <a:gd name="T17" fmla="*/ 262 h 262"/>
                  <a:gd name="T18" fmla="*/ 11 w 585"/>
                  <a:gd name="T19" fmla="*/ 251 h 262"/>
                  <a:gd name="T20" fmla="*/ 55 w 585"/>
                  <a:gd name="T21" fmla="*/ 246 h 262"/>
                  <a:gd name="T22" fmla="*/ 72 w 585"/>
                  <a:gd name="T23" fmla="*/ 240 h 262"/>
                  <a:gd name="T24" fmla="*/ 78 w 585"/>
                  <a:gd name="T25" fmla="*/ 234 h 262"/>
                  <a:gd name="T26" fmla="*/ 94 w 585"/>
                  <a:gd name="T27" fmla="*/ 229 h 262"/>
                  <a:gd name="T28" fmla="*/ 133 w 585"/>
                  <a:gd name="T29" fmla="*/ 223 h 262"/>
                  <a:gd name="T30" fmla="*/ 128 w 585"/>
                  <a:gd name="T31" fmla="*/ 212 h 262"/>
                  <a:gd name="T32" fmla="*/ 111 w 585"/>
                  <a:gd name="T33" fmla="*/ 206 h 262"/>
                  <a:gd name="T34" fmla="*/ 117 w 585"/>
                  <a:gd name="T35" fmla="*/ 195 h 262"/>
                  <a:gd name="T36" fmla="*/ 111 w 585"/>
                  <a:gd name="T37" fmla="*/ 190 h 262"/>
                  <a:gd name="T38" fmla="*/ 100 w 585"/>
                  <a:gd name="T39" fmla="*/ 179 h 262"/>
                  <a:gd name="T40" fmla="*/ 83 w 585"/>
                  <a:gd name="T41" fmla="*/ 184 h 262"/>
                  <a:gd name="T42" fmla="*/ 100 w 585"/>
                  <a:gd name="T43" fmla="*/ 173 h 262"/>
                  <a:gd name="T44" fmla="*/ 94 w 585"/>
                  <a:gd name="T45" fmla="*/ 167 h 262"/>
                  <a:gd name="T46" fmla="*/ 117 w 585"/>
                  <a:gd name="T47" fmla="*/ 179 h 262"/>
                  <a:gd name="T48" fmla="*/ 128 w 585"/>
                  <a:gd name="T49" fmla="*/ 190 h 262"/>
                  <a:gd name="T50" fmla="*/ 133 w 585"/>
                  <a:gd name="T51" fmla="*/ 195 h 262"/>
                  <a:gd name="T52" fmla="*/ 150 w 585"/>
                  <a:gd name="T53" fmla="*/ 190 h 262"/>
                  <a:gd name="T54" fmla="*/ 156 w 585"/>
                  <a:gd name="T55" fmla="*/ 201 h 262"/>
                  <a:gd name="T56" fmla="*/ 178 w 585"/>
                  <a:gd name="T57" fmla="*/ 206 h 262"/>
                  <a:gd name="T58" fmla="*/ 195 w 585"/>
                  <a:gd name="T59" fmla="*/ 206 h 262"/>
                  <a:gd name="T60" fmla="*/ 228 w 585"/>
                  <a:gd name="T61" fmla="*/ 212 h 262"/>
                  <a:gd name="T62" fmla="*/ 278 w 585"/>
                  <a:gd name="T63" fmla="*/ 206 h 262"/>
                  <a:gd name="T64" fmla="*/ 318 w 585"/>
                  <a:gd name="T65" fmla="*/ 190 h 262"/>
                  <a:gd name="T66" fmla="*/ 323 w 585"/>
                  <a:gd name="T67" fmla="*/ 167 h 262"/>
                  <a:gd name="T68" fmla="*/ 368 w 585"/>
                  <a:gd name="T69" fmla="*/ 140 h 262"/>
                  <a:gd name="T70" fmla="*/ 379 w 585"/>
                  <a:gd name="T71" fmla="*/ 123 h 262"/>
                  <a:gd name="T72" fmla="*/ 401 w 585"/>
                  <a:gd name="T73" fmla="*/ 89 h 262"/>
                  <a:gd name="T74" fmla="*/ 440 w 585"/>
                  <a:gd name="T75" fmla="*/ 50 h 262"/>
                  <a:gd name="T76" fmla="*/ 468 w 585"/>
                  <a:gd name="T77" fmla="*/ 17 h 262"/>
                  <a:gd name="T78" fmla="*/ 502 w 585"/>
                  <a:gd name="T79" fmla="*/ 11 h 262"/>
                  <a:gd name="T80" fmla="*/ 541 w 585"/>
                  <a:gd name="T81" fmla="*/ 11 h 262"/>
                  <a:gd name="T82" fmla="*/ 585 w 585"/>
                  <a:gd name="T83" fmla="*/ 6 h 262"/>
                  <a:gd name="T84" fmla="*/ 513 w 585"/>
                  <a:gd name="T85" fmla="*/ 11 h 262"/>
                  <a:gd name="T86" fmla="*/ 490 w 585"/>
                  <a:gd name="T87" fmla="*/ 17 h 262"/>
                  <a:gd name="T88" fmla="*/ 451 w 585"/>
                  <a:gd name="T89" fmla="*/ 28 h 262"/>
                  <a:gd name="T90" fmla="*/ 435 w 585"/>
                  <a:gd name="T91" fmla="*/ 61 h 262"/>
                  <a:gd name="T92" fmla="*/ 407 w 585"/>
                  <a:gd name="T93" fmla="*/ 89 h 262"/>
                  <a:gd name="T94" fmla="*/ 384 w 585"/>
                  <a:gd name="T95" fmla="*/ 112 h 262"/>
                  <a:gd name="T96" fmla="*/ 340 w 585"/>
                  <a:gd name="T97" fmla="*/ 156 h 262"/>
                  <a:gd name="T98" fmla="*/ 312 w 585"/>
                  <a:gd name="T99" fmla="*/ 201 h 262"/>
                  <a:gd name="T100" fmla="*/ 278 w 585"/>
                  <a:gd name="T101" fmla="*/ 206 h 262"/>
                  <a:gd name="T102" fmla="*/ 245 w 585"/>
                  <a:gd name="T103" fmla="*/ 218 h 26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85"/>
                  <a:gd name="T157" fmla="*/ 0 h 262"/>
                  <a:gd name="T158" fmla="*/ 585 w 585"/>
                  <a:gd name="T159" fmla="*/ 262 h 26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85" h="262">
                    <a:moveTo>
                      <a:pt x="228" y="218"/>
                    </a:moveTo>
                    <a:lnTo>
                      <a:pt x="217" y="223"/>
                    </a:lnTo>
                    <a:lnTo>
                      <a:pt x="206" y="223"/>
                    </a:lnTo>
                    <a:lnTo>
                      <a:pt x="200" y="229"/>
                    </a:lnTo>
                    <a:lnTo>
                      <a:pt x="189" y="223"/>
                    </a:lnTo>
                    <a:lnTo>
                      <a:pt x="172" y="229"/>
                    </a:lnTo>
                    <a:lnTo>
                      <a:pt x="172" y="234"/>
                    </a:lnTo>
                    <a:lnTo>
                      <a:pt x="156" y="234"/>
                    </a:lnTo>
                    <a:lnTo>
                      <a:pt x="150" y="229"/>
                    </a:lnTo>
                    <a:lnTo>
                      <a:pt x="133" y="229"/>
                    </a:lnTo>
                    <a:lnTo>
                      <a:pt x="111" y="234"/>
                    </a:lnTo>
                    <a:lnTo>
                      <a:pt x="100" y="240"/>
                    </a:lnTo>
                    <a:lnTo>
                      <a:pt x="83" y="246"/>
                    </a:lnTo>
                    <a:lnTo>
                      <a:pt x="55" y="246"/>
                    </a:lnTo>
                    <a:lnTo>
                      <a:pt x="39" y="246"/>
                    </a:lnTo>
                    <a:lnTo>
                      <a:pt x="22" y="251"/>
                    </a:lnTo>
                    <a:lnTo>
                      <a:pt x="0" y="262"/>
                    </a:lnTo>
                    <a:lnTo>
                      <a:pt x="11" y="257"/>
                    </a:lnTo>
                    <a:lnTo>
                      <a:pt x="11" y="251"/>
                    </a:lnTo>
                    <a:lnTo>
                      <a:pt x="39" y="240"/>
                    </a:lnTo>
                    <a:lnTo>
                      <a:pt x="55" y="246"/>
                    </a:lnTo>
                    <a:lnTo>
                      <a:pt x="61" y="240"/>
                    </a:lnTo>
                    <a:lnTo>
                      <a:pt x="72" y="240"/>
                    </a:lnTo>
                    <a:lnTo>
                      <a:pt x="83" y="240"/>
                    </a:lnTo>
                    <a:lnTo>
                      <a:pt x="78" y="234"/>
                    </a:lnTo>
                    <a:lnTo>
                      <a:pt x="94" y="234"/>
                    </a:lnTo>
                    <a:lnTo>
                      <a:pt x="94" y="229"/>
                    </a:lnTo>
                    <a:lnTo>
                      <a:pt x="111" y="229"/>
                    </a:lnTo>
                    <a:lnTo>
                      <a:pt x="133" y="223"/>
                    </a:lnTo>
                    <a:lnTo>
                      <a:pt x="122" y="218"/>
                    </a:lnTo>
                    <a:lnTo>
                      <a:pt x="128" y="212"/>
                    </a:lnTo>
                    <a:lnTo>
                      <a:pt x="122" y="206"/>
                    </a:lnTo>
                    <a:lnTo>
                      <a:pt x="111" y="206"/>
                    </a:lnTo>
                    <a:lnTo>
                      <a:pt x="122" y="206"/>
                    </a:lnTo>
                    <a:lnTo>
                      <a:pt x="117" y="195"/>
                    </a:lnTo>
                    <a:lnTo>
                      <a:pt x="100" y="195"/>
                    </a:lnTo>
                    <a:lnTo>
                      <a:pt x="111" y="190"/>
                    </a:lnTo>
                    <a:lnTo>
                      <a:pt x="111" y="184"/>
                    </a:lnTo>
                    <a:lnTo>
                      <a:pt x="100" y="179"/>
                    </a:lnTo>
                    <a:lnTo>
                      <a:pt x="89" y="184"/>
                    </a:lnTo>
                    <a:lnTo>
                      <a:pt x="83" y="184"/>
                    </a:lnTo>
                    <a:lnTo>
                      <a:pt x="89" y="179"/>
                    </a:lnTo>
                    <a:lnTo>
                      <a:pt x="100" y="173"/>
                    </a:lnTo>
                    <a:lnTo>
                      <a:pt x="89" y="167"/>
                    </a:lnTo>
                    <a:lnTo>
                      <a:pt x="94" y="167"/>
                    </a:lnTo>
                    <a:lnTo>
                      <a:pt x="111" y="173"/>
                    </a:lnTo>
                    <a:lnTo>
                      <a:pt x="117" y="179"/>
                    </a:lnTo>
                    <a:lnTo>
                      <a:pt x="122" y="184"/>
                    </a:lnTo>
                    <a:lnTo>
                      <a:pt x="128" y="190"/>
                    </a:lnTo>
                    <a:lnTo>
                      <a:pt x="128" y="195"/>
                    </a:lnTo>
                    <a:lnTo>
                      <a:pt x="133" y="195"/>
                    </a:lnTo>
                    <a:lnTo>
                      <a:pt x="150" y="195"/>
                    </a:lnTo>
                    <a:lnTo>
                      <a:pt x="150" y="190"/>
                    </a:lnTo>
                    <a:lnTo>
                      <a:pt x="156" y="195"/>
                    </a:lnTo>
                    <a:lnTo>
                      <a:pt x="156" y="201"/>
                    </a:lnTo>
                    <a:lnTo>
                      <a:pt x="161" y="206"/>
                    </a:lnTo>
                    <a:lnTo>
                      <a:pt x="178" y="206"/>
                    </a:lnTo>
                    <a:lnTo>
                      <a:pt x="178" y="201"/>
                    </a:lnTo>
                    <a:lnTo>
                      <a:pt x="195" y="206"/>
                    </a:lnTo>
                    <a:lnTo>
                      <a:pt x="212" y="206"/>
                    </a:lnTo>
                    <a:lnTo>
                      <a:pt x="228" y="212"/>
                    </a:lnTo>
                    <a:lnTo>
                      <a:pt x="256" y="212"/>
                    </a:lnTo>
                    <a:lnTo>
                      <a:pt x="278" y="206"/>
                    </a:lnTo>
                    <a:lnTo>
                      <a:pt x="295" y="201"/>
                    </a:lnTo>
                    <a:lnTo>
                      <a:pt x="318" y="190"/>
                    </a:lnTo>
                    <a:lnTo>
                      <a:pt x="329" y="167"/>
                    </a:lnTo>
                    <a:lnTo>
                      <a:pt x="323" y="167"/>
                    </a:lnTo>
                    <a:lnTo>
                      <a:pt x="334" y="156"/>
                    </a:lnTo>
                    <a:lnTo>
                      <a:pt x="368" y="140"/>
                    </a:lnTo>
                    <a:lnTo>
                      <a:pt x="368" y="128"/>
                    </a:lnTo>
                    <a:lnTo>
                      <a:pt x="379" y="123"/>
                    </a:lnTo>
                    <a:lnTo>
                      <a:pt x="384" y="106"/>
                    </a:lnTo>
                    <a:lnTo>
                      <a:pt x="401" y="89"/>
                    </a:lnTo>
                    <a:lnTo>
                      <a:pt x="429" y="61"/>
                    </a:lnTo>
                    <a:lnTo>
                      <a:pt x="440" y="50"/>
                    </a:lnTo>
                    <a:lnTo>
                      <a:pt x="446" y="28"/>
                    </a:lnTo>
                    <a:lnTo>
                      <a:pt x="468" y="17"/>
                    </a:lnTo>
                    <a:lnTo>
                      <a:pt x="485" y="17"/>
                    </a:lnTo>
                    <a:lnTo>
                      <a:pt x="502" y="11"/>
                    </a:lnTo>
                    <a:lnTo>
                      <a:pt x="507" y="6"/>
                    </a:lnTo>
                    <a:lnTo>
                      <a:pt x="541" y="11"/>
                    </a:lnTo>
                    <a:lnTo>
                      <a:pt x="585" y="0"/>
                    </a:lnTo>
                    <a:lnTo>
                      <a:pt x="585" y="6"/>
                    </a:lnTo>
                    <a:lnTo>
                      <a:pt x="541" y="17"/>
                    </a:lnTo>
                    <a:lnTo>
                      <a:pt x="513" y="11"/>
                    </a:lnTo>
                    <a:lnTo>
                      <a:pt x="496" y="17"/>
                    </a:lnTo>
                    <a:lnTo>
                      <a:pt x="490" y="17"/>
                    </a:lnTo>
                    <a:lnTo>
                      <a:pt x="463" y="22"/>
                    </a:lnTo>
                    <a:lnTo>
                      <a:pt x="451" y="28"/>
                    </a:lnTo>
                    <a:lnTo>
                      <a:pt x="440" y="50"/>
                    </a:lnTo>
                    <a:lnTo>
                      <a:pt x="435" y="61"/>
                    </a:lnTo>
                    <a:lnTo>
                      <a:pt x="429" y="73"/>
                    </a:lnTo>
                    <a:lnTo>
                      <a:pt x="407" y="89"/>
                    </a:lnTo>
                    <a:lnTo>
                      <a:pt x="390" y="100"/>
                    </a:lnTo>
                    <a:lnTo>
                      <a:pt x="384" y="112"/>
                    </a:lnTo>
                    <a:lnTo>
                      <a:pt x="368" y="145"/>
                    </a:lnTo>
                    <a:lnTo>
                      <a:pt x="340" y="156"/>
                    </a:lnTo>
                    <a:lnTo>
                      <a:pt x="329" y="179"/>
                    </a:lnTo>
                    <a:lnTo>
                      <a:pt x="312" y="201"/>
                    </a:lnTo>
                    <a:lnTo>
                      <a:pt x="290" y="206"/>
                    </a:lnTo>
                    <a:lnTo>
                      <a:pt x="278" y="206"/>
                    </a:lnTo>
                    <a:lnTo>
                      <a:pt x="256" y="212"/>
                    </a:lnTo>
                    <a:lnTo>
                      <a:pt x="245" y="218"/>
                    </a:lnTo>
                    <a:lnTo>
                      <a:pt x="228" y="218"/>
                    </a:lnTo>
                    <a:close/>
                  </a:path>
                </a:pathLst>
              </a:custGeom>
              <a:solidFill>
                <a:srgbClr val="33CCFF"/>
              </a:solidFill>
              <a:ln w="3175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7" name="Freeform 44"/>
              <p:cNvSpPr>
                <a:spLocks/>
              </p:cNvSpPr>
              <p:nvPr/>
            </p:nvSpPr>
            <p:spPr bwMode="auto">
              <a:xfrm>
                <a:off x="1419" y="1607"/>
                <a:ext cx="167" cy="301"/>
              </a:xfrm>
              <a:custGeom>
                <a:avLst/>
                <a:gdLst>
                  <a:gd name="T0" fmla="*/ 145 w 167"/>
                  <a:gd name="T1" fmla="*/ 0 h 301"/>
                  <a:gd name="T2" fmla="*/ 145 w 167"/>
                  <a:gd name="T3" fmla="*/ 11 h 301"/>
                  <a:gd name="T4" fmla="*/ 161 w 167"/>
                  <a:gd name="T5" fmla="*/ 11 h 301"/>
                  <a:gd name="T6" fmla="*/ 145 w 167"/>
                  <a:gd name="T7" fmla="*/ 11 h 301"/>
                  <a:gd name="T8" fmla="*/ 145 w 167"/>
                  <a:gd name="T9" fmla="*/ 23 h 301"/>
                  <a:gd name="T10" fmla="*/ 167 w 167"/>
                  <a:gd name="T11" fmla="*/ 28 h 301"/>
                  <a:gd name="T12" fmla="*/ 145 w 167"/>
                  <a:gd name="T13" fmla="*/ 28 h 301"/>
                  <a:gd name="T14" fmla="*/ 139 w 167"/>
                  <a:gd name="T15" fmla="*/ 62 h 301"/>
                  <a:gd name="T16" fmla="*/ 128 w 167"/>
                  <a:gd name="T17" fmla="*/ 101 h 301"/>
                  <a:gd name="T18" fmla="*/ 128 w 167"/>
                  <a:gd name="T19" fmla="*/ 106 h 301"/>
                  <a:gd name="T20" fmla="*/ 106 w 167"/>
                  <a:gd name="T21" fmla="*/ 184 h 301"/>
                  <a:gd name="T22" fmla="*/ 100 w 167"/>
                  <a:gd name="T23" fmla="*/ 212 h 301"/>
                  <a:gd name="T24" fmla="*/ 89 w 167"/>
                  <a:gd name="T25" fmla="*/ 240 h 301"/>
                  <a:gd name="T26" fmla="*/ 67 w 167"/>
                  <a:gd name="T27" fmla="*/ 279 h 301"/>
                  <a:gd name="T28" fmla="*/ 55 w 167"/>
                  <a:gd name="T29" fmla="*/ 290 h 301"/>
                  <a:gd name="T30" fmla="*/ 44 w 167"/>
                  <a:gd name="T31" fmla="*/ 290 h 301"/>
                  <a:gd name="T32" fmla="*/ 0 w 167"/>
                  <a:gd name="T33" fmla="*/ 301 h 301"/>
                  <a:gd name="T34" fmla="*/ 5 w 167"/>
                  <a:gd name="T35" fmla="*/ 301 h 301"/>
                  <a:gd name="T36" fmla="*/ 39 w 167"/>
                  <a:gd name="T37" fmla="*/ 290 h 301"/>
                  <a:gd name="T38" fmla="*/ 67 w 167"/>
                  <a:gd name="T39" fmla="*/ 279 h 301"/>
                  <a:gd name="T40" fmla="*/ 83 w 167"/>
                  <a:gd name="T41" fmla="*/ 240 h 301"/>
                  <a:gd name="T42" fmla="*/ 94 w 167"/>
                  <a:gd name="T43" fmla="*/ 212 h 301"/>
                  <a:gd name="T44" fmla="*/ 106 w 167"/>
                  <a:gd name="T45" fmla="*/ 184 h 301"/>
                  <a:gd name="T46" fmla="*/ 111 w 167"/>
                  <a:gd name="T47" fmla="*/ 145 h 301"/>
                  <a:gd name="T48" fmla="*/ 122 w 167"/>
                  <a:gd name="T49" fmla="*/ 106 h 301"/>
                  <a:gd name="T50" fmla="*/ 128 w 167"/>
                  <a:gd name="T51" fmla="*/ 101 h 301"/>
                  <a:gd name="T52" fmla="*/ 139 w 167"/>
                  <a:gd name="T53" fmla="*/ 73 h 301"/>
                  <a:gd name="T54" fmla="*/ 139 w 167"/>
                  <a:gd name="T55" fmla="*/ 39 h 301"/>
                  <a:gd name="T56" fmla="*/ 117 w 167"/>
                  <a:gd name="T57" fmla="*/ 45 h 301"/>
                  <a:gd name="T58" fmla="*/ 122 w 167"/>
                  <a:gd name="T59" fmla="*/ 39 h 301"/>
                  <a:gd name="T60" fmla="*/ 139 w 167"/>
                  <a:gd name="T61" fmla="*/ 34 h 301"/>
                  <a:gd name="T62" fmla="*/ 145 w 167"/>
                  <a:gd name="T63" fmla="*/ 28 h 301"/>
                  <a:gd name="T64" fmla="*/ 145 w 167"/>
                  <a:gd name="T65" fmla="*/ 23 h 301"/>
                  <a:gd name="T66" fmla="*/ 145 w 167"/>
                  <a:gd name="T67" fmla="*/ 11 h 301"/>
                  <a:gd name="T68" fmla="*/ 134 w 167"/>
                  <a:gd name="T69" fmla="*/ 11 h 301"/>
                  <a:gd name="T70" fmla="*/ 145 w 167"/>
                  <a:gd name="T71" fmla="*/ 11 h 301"/>
                  <a:gd name="T72" fmla="*/ 145 w 167"/>
                  <a:gd name="T73" fmla="*/ 0 h 30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7"/>
                  <a:gd name="T112" fmla="*/ 0 h 301"/>
                  <a:gd name="T113" fmla="*/ 167 w 167"/>
                  <a:gd name="T114" fmla="*/ 301 h 30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7" h="301">
                    <a:moveTo>
                      <a:pt x="145" y="0"/>
                    </a:moveTo>
                    <a:lnTo>
                      <a:pt x="145" y="11"/>
                    </a:lnTo>
                    <a:lnTo>
                      <a:pt x="161" y="11"/>
                    </a:lnTo>
                    <a:lnTo>
                      <a:pt x="145" y="11"/>
                    </a:lnTo>
                    <a:lnTo>
                      <a:pt x="145" y="23"/>
                    </a:lnTo>
                    <a:lnTo>
                      <a:pt x="167" y="28"/>
                    </a:lnTo>
                    <a:lnTo>
                      <a:pt x="145" y="28"/>
                    </a:lnTo>
                    <a:lnTo>
                      <a:pt x="139" y="62"/>
                    </a:lnTo>
                    <a:lnTo>
                      <a:pt x="128" y="101"/>
                    </a:lnTo>
                    <a:lnTo>
                      <a:pt x="128" y="106"/>
                    </a:lnTo>
                    <a:lnTo>
                      <a:pt x="106" y="184"/>
                    </a:lnTo>
                    <a:lnTo>
                      <a:pt x="100" y="212"/>
                    </a:lnTo>
                    <a:lnTo>
                      <a:pt x="89" y="240"/>
                    </a:lnTo>
                    <a:lnTo>
                      <a:pt x="67" y="279"/>
                    </a:lnTo>
                    <a:lnTo>
                      <a:pt x="55" y="290"/>
                    </a:lnTo>
                    <a:lnTo>
                      <a:pt x="44" y="290"/>
                    </a:lnTo>
                    <a:lnTo>
                      <a:pt x="0" y="301"/>
                    </a:lnTo>
                    <a:lnTo>
                      <a:pt x="5" y="301"/>
                    </a:lnTo>
                    <a:lnTo>
                      <a:pt x="39" y="290"/>
                    </a:lnTo>
                    <a:lnTo>
                      <a:pt x="67" y="279"/>
                    </a:lnTo>
                    <a:lnTo>
                      <a:pt x="83" y="240"/>
                    </a:lnTo>
                    <a:lnTo>
                      <a:pt x="94" y="212"/>
                    </a:lnTo>
                    <a:lnTo>
                      <a:pt x="106" y="184"/>
                    </a:lnTo>
                    <a:lnTo>
                      <a:pt x="111" y="145"/>
                    </a:lnTo>
                    <a:lnTo>
                      <a:pt x="122" y="106"/>
                    </a:lnTo>
                    <a:lnTo>
                      <a:pt x="128" y="101"/>
                    </a:lnTo>
                    <a:lnTo>
                      <a:pt x="139" y="73"/>
                    </a:lnTo>
                    <a:lnTo>
                      <a:pt x="139" y="39"/>
                    </a:lnTo>
                    <a:lnTo>
                      <a:pt x="117" y="45"/>
                    </a:lnTo>
                    <a:lnTo>
                      <a:pt x="122" y="39"/>
                    </a:lnTo>
                    <a:lnTo>
                      <a:pt x="139" y="34"/>
                    </a:lnTo>
                    <a:lnTo>
                      <a:pt x="145" y="28"/>
                    </a:lnTo>
                    <a:lnTo>
                      <a:pt x="145" y="23"/>
                    </a:lnTo>
                    <a:lnTo>
                      <a:pt x="145" y="11"/>
                    </a:lnTo>
                    <a:lnTo>
                      <a:pt x="134" y="11"/>
                    </a:lnTo>
                    <a:lnTo>
                      <a:pt x="145" y="1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33CCFF"/>
              </a:solidFill>
              <a:ln w="3175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8" name="Freeform 45"/>
              <p:cNvSpPr>
                <a:spLocks/>
              </p:cNvSpPr>
              <p:nvPr/>
            </p:nvSpPr>
            <p:spPr bwMode="auto">
              <a:xfrm>
                <a:off x="1525" y="1535"/>
                <a:ext cx="173" cy="72"/>
              </a:xfrm>
              <a:custGeom>
                <a:avLst/>
                <a:gdLst>
                  <a:gd name="T0" fmla="*/ 39 w 173"/>
                  <a:gd name="T1" fmla="*/ 72 h 72"/>
                  <a:gd name="T2" fmla="*/ 67 w 173"/>
                  <a:gd name="T3" fmla="*/ 67 h 72"/>
                  <a:gd name="T4" fmla="*/ 83 w 173"/>
                  <a:gd name="T5" fmla="*/ 67 h 72"/>
                  <a:gd name="T6" fmla="*/ 100 w 173"/>
                  <a:gd name="T7" fmla="*/ 72 h 72"/>
                  <a:gd name="T8" fmla="*/ 122 w 173"/>
                  <a:gd name="T9" fmla="*/ 72 h 72"/>
                  <a:gd name="T10" fmla="*/ 100 w 173"/>
                  <a:gd name="T11" fmla="*/ 55 h 72"/>
                  <a:gd name="T12" fmla="*/ 106 w 173"/>
                  <a:gd name="T13" fmla="*/ 55 h 72"/>
                  <a:gd name="T14" fmla="*/ 111 w 173"/>
                  <a:gd name="T15" fmla="*/ 55 h 72"/>
                  <a:gd name="T16" fmla="*/ 117 w 173"/>
                  <a:gd name="T17" fmla="*/ 55 h 72"/>
                  <a:gd name="T18" fmla="*/ 122 w 173"/>
                  <a:gd name="T19" fmla="*/ 50 h 72"/>
                  <a:gd name="T20" fmla="*/ 122 w 173"/>
                  <a:gd name="T21" fmla="*/ 55 h 72"/>
                  <a:gd name="T22" fmla="*/ 122 w 173"/>
                  <a:gd name="T23" fmla="*/ 61 h 72"/>
                  <a:gd name="T24" fmla="*/ 134 w 173"/>
                  <a:gd name="T25" fmla="*/ 55 h 72"/>
                  <a:gd name="T26" fmla="*/ 134 w 173"/>
                  <a:gd name="T27" fmla="*/ 50 h 72"/>
                  <a:gd name="T28" fmla="*/ 139 w 173"/>
                  <a:gd name="T29" fmla="*/ 44 h 72"/>
                  <a:gd name="T30" fmla="*/ 139 w 173"/>
                  <a:gd name="T31" fmla="*/ 39 h 72"/>
                  <a:gd name="T32" fmla="*/ 117 w 173"/>
                  <a:gd name="T33" fmla="*/ 39 h 72"/>
                  <a:gd name="T34" fmla="*/ 117 w 173"/>
                  <a:gd name="T35" fmla="*/ 33 h 72"/>
                  <a:gd name="T36" fmla="*/ 117 w 173"/>
                  <a:gd name="T37" fmla="*/ 28 h 72"/>
                  <a:gd name="T38" fmla="*/ 128 w 173"/>
                  <a:gd name="T39" fmla="*/ 22 h 72"/>
                  <a:gd name="T40" fmla="*/ 139 w 173"/>
                  <a:gd name="T41" fmla="*/ 28 h 72"/>
                  <a:gd name="T42" fmla="*/ 150 w 173"/>
                  <a:gd name="T43" fmla="*/ 22 h 72"/>
                  <a:gd name="T44" fmla="*/ 173 w 173"/>
                  <a:gd name="T45" fmla="*/ 22 h 72"/>
                  <a:gd name="T46" fmla="*/ 161 w 173"/>
                  <a:gd name="T47" fmla="*/ 11 h 72"/>
                  <a:gd name="T48" fmla="*/ 150 w 173"/>
                  <a:gd name="T49" fmla="*/ 11 h 72"/>
                  <a:gd name="T50" fmla="*/ 150 w 173"/>
                  <a:gd name="T51" fmla="*/ 5 h 72"/>
                  <a:gd name="T52" fmla="*/ 156 w 173"/>
                  <a:gd name="T53" fmla="*/ 0 h 72"/>
                  <a:gd name="T54" fmla="*/ 156 w 173"/>
                  <a:gd name="T55" fmla="*/ 5 h 72"/>
                  <a:gd name="T56" fmla="*/ 173 w 173"/>
                  <a:gd name="T57" fmla="*/ 5 h 72"/>
                  <a:gd name="T58" fmla="*/ 173 w 173"/>
                  <a:gd name="T59" fmla="*/ 5 h 72"/>
                  <a:gd name="T60" fmla="*/ 156 w 173"/>
                  <a:gd name="T61" fmla="*/ 0 h 72"/>
                  <a:gd name="T62" fmla="*/ 139 w 173"/>
                  <a:gd name="T63" fmla="*/ 5 h 72"/>
                  <a:gd name="T64" fmla="*/ 128 w 173"/>
                  <a:gd name="T65" fmla="*/ 11 h 72"/>
                  <a:gd name="T66" fmla="*/ 122 w 173"/>
                  <a:gd name="T67" fmla="*/ 11 h 72"/>
                  <a:gd name="T68" fmla="*/ 117 w 173"/>
                  <a:gd name="T69" fmla="*/ 16 h 72"/>
                  <a:gd name="T70" fmla="*/ 100 w 173"/>
                  <a:gd name="T71" fmla="*/ 16 h 72"/>
                  <a:gd name="T72" fmla="*/ 106 w 173"/>
                  <a:gd name="T73" fmla="*/ 22 h 72"/>
                  <a:gd name="T74" fmla="*/ 111 w 173"/>
                  <a:gd name="T75" fmla="*/ 28 h 72"/>
                  <a:gd name="T76" fmla="*/ 100 w 173"/>
                  <a:gd name="T77" fmla="*/ 33 h 72"/>
                  <a:gd name="T78" fmla="*/ 83 w 173"/>
                  <a:gd name="T79" fmla="*/ 39 h 72"/>
                  <a:gd name="T80" fmla="*/ 94 w 173"/>
                  <a:gd name="T81" fmla="*/ 39 h 72"/>
                  <a:gd name="T82" fmla="*/ 83 w 173"/>
                  <a:gd name="T83" fmla="*/ 50 h 72"/>
                  <a:gd name="T84" fmla="*/ 78 w 173"/>
                  <a:gd name="T85" fmla="*/ 50 h 72"/>
                  <a:gd name="T86" fmla="*/ 44 w 173"/>
                  <a:gd name="T87" fmla="*/ 44 h 72"/>
                  <a:gd name="T88" fmla="*/ 0 w 173"/>
                  <a:gd name="T89" fmla="*/ 50 h 72"/>
                  <a:gd name="T90" fmla="*/ 39 w 173"/>
                  <a:gd name="T91" fmla="*/ 55 h 72"/>
                  <a:gd name="T92" fmla="*/ 33 w 173"/>
                  <a:gd name="T93" fmla="*/ 61 h 72"/>
                  <a:gd name="T94" fmla="*/ 33 w 173"/>
                  <a:gd name="T95" fmla="*/ 61 h 72"/>
                  <a:gd name="T96" fmla="*/ 39 w 173"/>
                  <a:gd name="T97" fmla="*/ 55 h 72"/>
                  <a:gd name="T98" fmla="*/ 44 w 173"/>
                  <a:gd name="T99" fmla="*/ 61 h 72"/>
                  <a:gd name="T100" fmla="*/ 39 w 173"/>
                  <a:gd name="T101" fmla="*/ 61 h 72"/>
                  <a:gd name="T102" fmla="*/ 33 w 173"/>
                  <a:gd name="T103" fmla="*/ 67 h 72"/>
                  <a:gd name="T104" fmla="*/ 39 w 173"/>
                  <a:gd name="T105" fmla="*/ 72 h 72"/>
                  <a:gd name="T106" fmla="*/ 39 w 173"/>
                  <a:gd name="T107" fmla="*/ 72 h 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73"/>
                  <a:gd name="T163" fmla="*/ 0 h 72"/>
                  <a:gd name="T164" fmla="*/ 173 w 173"/>
                  <a:gd name="T165" fmla="*/ 72 h 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73" h="72">
                    <a:moveTo>
                      <a:pt x="39" y="72"/>
                    </a:moveTo>
                    <a:lnTo>
                      <a:pt x="67" y="67"/>
                    </a:lnTo>
                    <a:lnTo>
                      <a:pt x="83" y="67"/>
                    </a:lnTo>
                    <a:lnTo>
                      <a:pt x="100" y="72"/>
                    </a:lnTo>
                    <a:lnTo>
                      <a:pt x="122" y="72"/>
                    </a:lnTo>
                    <a:lnTo>
                      <a:pt x="100" y="55"/>
                    </a:lnTo>
                    <a:lnTo>
                      <a:pt x="106" y="55"/>
                    </a:lnTo>
                    <a:lnTo>
                      <a:pt x="111" y="55"/>
                    </a:lnTo>
                    <a:lnTo>
                      <a:pt x="117" y="55"/>
                    </a:lnTo>
                    <a:lnTo>
                      <a:pt x="122" y="50"/>
                    </a:lnTo>
                    <a:lnTo>
                      <a:pt x="122" y="55"/>
                    </a:lnTo>
                    <a:lnTo>
                      <a:pt x="122" y="61"/>
                    </a:lnTo>
                    <a:lnTo>
                      <a:pt x="134" y="55"/>
                    </a:lnTo>
                    <a:lnTo>
                      <a:pt x="134" y="50"/>
                    </a:lnTo>
                    <a:lnTo>
                      <a:pt x="139" y="44"/>
                    </a:lnTo>
                    <a:lnTo>
                      <a:pt x="139" y="39"/>
                    </a:lnTo>
                    <a:lnTo>
                      <a:pt x="117" y="39"/>
                    </a:lnTo>
                    <a:lnTo>
                      <a:pt x="117" y="33"/>
                    </a:lnTo>
                    <a:lnTo>
                      <a:pt x="117" y="28"/>
                    </a:lnTo>
                    <a:lnTo>
                      <a:pt x="128" y="22"/>
                    </a:lnTo>
                    <a:lnTo>
                      <a:pt x="139" y="28"/>
                    </a:lnTo>
                    <a:lnTo>
                      <a:pt x="150" y="22"/>
                    </a:lnTo>
                    <a:lnTo>
                      <a:pt x="173" y="22"/>
                    </a:lnTo>
                    <a:lnTo>
                      <a:pt x="161" y="11"/>
                    </a:lnTo>
                    <a:lnTo>
                      <a:pt x="150" y="11"/>
                    </a:lnTo>
                    <a:lnTo>
                      <a:pt x="150" y="5"/>
                    </a:lnTo>
                    <a:lnTo>
                      <a:pt x="156" y="0"/>
                    </a:lnTo>
                    <a:lnTo>
                      <a:pt x="156" y="5"/>
                    </a:lnTo>
                    <a:lnTo>
                      <a:pt x="173" y="5"/>
                    </a:lnTo>
                    <a:lnTo>
                      <a:pt x="156" y="0"/>
                    </a:lnTo>
                    <a:lnTo>
                      <a:pt x="139" y="5"/>
                    </a:lnTo>
                    <a:lnTo>
                      <a:pt x="128" y="11"/>
                    </a:lnTo>
                    <a:lnTo>
                      <a:pt x="122" y="11"/>
                    </a:lnTo>
                    <a:lnTo>
                      <a:pt x="117" y="16"/>
                    </a:lnTo>
                    <a:lnTo>
                      <a:pt x="100" y="16"/>
                    </a:lnTo>
                    <a:lnTo>
                      <a:pt x="106" y="22"/>
                    </a:lnTo>
                    <a:lnTo>
                      <a:pt x="111" y="28"/>
                    </a:lnTo>
                    <a:lnTo>
                      <a:pt x="100" y="33"/>
                    </a:lnTo>
                    <a:lnTo>
                      <a:pt x="83" y="39"/>
                    </a:lnTo>
                    <a:lnTo>
                      <a:pt x="94" y="39"/>
                    </a:lnTo>
                    <a:lnTo>
                      <a:pt x="83" y="50"/>
                    </a:lnTo>
                    <a:lnTo>
                      <a:pt x="78" y="50"/>
                    </a:lnTo>
                    <a:lnTo>
                      <a:pt x="44" y="44"/>
                    </a:lnTo>
                    <a:lnTo>
                      <a:pt x="0" y="50"/>
                    </a:lnTo>
                    <a:lnTo>
                      <a:pt x="39" y="55"/>
                    </a:lnTo>
                    <a:lnTo>
                      <a:pt x="33" y="61"/>
                    </a:lnTo>
                    <a:lnTo>
                      <a:pt x="39" y="55"/>
                    </a:lnTo>
                    <a:lnTo>
                      <a:pt x="44" y="61"/>
                    </a:lnTo>
                    <a:lnTo>
                      <a:pt x="39" y="61"/>
                    </a:lnTo>
                    <a:lnTo>
                      <a:pt x="33" y="67"/>
                    </a:lnTo>
                    <a:lnTo>
                      <a:pt x="39" y="72"/>
                    </a:lnTo>
                    <a:close/>
                  </a:path>
                </a:pathLst>
              </a:custGeom>
              <a:solidFill>
                <a:srgbClr val="33CCFF"/>
              </a:solidFill>
              <a:ln w="3175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9" name="Freeform 46"/>
              <p:cNvSpPr>
                <a:spLocks/>
              </p:cNvSpPr>
              <p:nvPr/>
            </p:nvSpPr>
            <p:spPr bwMode="auto">
              <a:xfrm>
                <a:off x="1240" y="2042"/>
                <a:ext cx="179" cy="123"/>
              </a:xfrm>
              <a:custGeom>
                <a:avLst/>
                <a:gdLst>
                  <a:gd name="T0" fmla="*/ 89 w 179"/>
                  <a:gd name="T1" fmla="*/ 28 h 123"/>
                  <a:gd name="T2" fmla="*/ 95 w 179"/>
                  <a:gd name="T3" fmla="*/ 39 h 123"/>
                  <a:gd name="T4" fmla="*/ 112 w 179"/>
                  <a:gd name="T5" fmla="*/ 34 h 123"/>
                  <a:gd name="T6" fmla="*/ 128 w 179"/>
                  <a:gd name="T7" fmla="*/ 28 h 123"/>
                  <a:gd name="T8" fmla="*/ 145 w 179"/>
                  <a:gd name="T9" fmla="*/ 23 h 123"/>
                  <a:gd name="T10" fmla="*/ 173 w 179"/>
                  <a:gd name="T11" fmla="*/ 6 h 123"/>
                  <a:gd name="T12" fmla="*/ 162 w 179"/>
                  <a:gd name="T13" fmla="*/ 11 h 123"/>
                  <a:gd name="T14" fmla="*/ 140 w 179"/>
                  <a:gd name="T15" fmla="*/ 34 h 123"/>
                  <a:gd name="T16" fmla="*/ 140 w 179"/>
                  <a:gd name="T17" fmla="*/ 39 h 123"/>
                  <a:gd name="T18" fmla="*/ 145 w 179"/>
                  <a:gd name="T19" fmla="*/ 39 h 123"/>
                  <a:gd name="T20" fmla="*/ 151 w 179"/>
                  <a:gd name="T21" fmla="*/ 45 h 123"/>
                  <a:gd name="T22" fmla="*/ 145 w 179"/>
                  <a:gd name="T23" fmla="*/ 51 h 123"/>
                  <a:gd name="T24" fmla="*/ 140 w 179"/>
                  <a:gd name="T25" fmla="*/ 51 h 123"/>
                  <a:gd name="T26" fmla="*/ 134 w 179"/>
                  <a:gd name="T27" fmla="*/ 56 h 123"/>
                  <a:gd name="T28" fmla="*/ 156 w 179"/>
                  <a:gd name="T29" fmla="*/ 51 h 123"/>
                  <a:gd name="T30" fmla="*/ 162 w 179"/>
                  <a:gd name="T31" fmla="*/ 56 h 123"/>
                  <a:gd name="T32" fmla="*/ 128 w 179"/>
                  <a:gd name="T33" fmla="*/ 56 h 123"/>
                  <a:gd name="T34" fmla="*/ 128 w 179"/>
                  <a:gd name="T35" fmla="*/ 45 h 123"/>
                  <a:gd name="T36" fmla="*/ 117 w 179"/>
                  <a:gd name="T37" fmla="*/ 51 h 123"/>
                  <a:gd name="T38" fmla="*/ 123 w 179"/>
                  <a:gd name="T39" fmla="*/ 62 h 123"/>
                  <a:gd name="T40" fmla="*/ 101 w 179"/>
                  <a:gd name="T41" fmla="*/ 67 h 123"/>
                  <a:gd name="T42" fmla="*/ 84 w 179"/>
                  <a:gd name="T43" fmla="*/ 56 h 123"/>
                  <a:gd name="T44" fmla="*/ 78 w 179"/>
                  <a:gd name="T45" fmla="*/ 73 h 123"/>
                  <a:gd name="T46" fmla="*/ 84 w 179"/>
                  <a:gd name="T47" fmla="*/ 84 h 123"/>
                  <a:gd name="T48" fmla="*/ 73 w 179"/>
                  <a:gd name="T49" fmla="*/ 90 h 123"/>
                  <a:gd name="T50" fmla="*/ 89 w 179"/>
                  <a:gd name="T51" fmla="*/ 101 h 123"/>
                  <a:gd name="T52" fmla="*/ 117 w 179"/>
                  <a:gd name="T53" fmla="*/ 106 h 123"/>
                  <a:gd name="T54" fmla="*/ 123 w 179"/>
                  <a:gd name="T55" fmla="*/ 112 h 123"/>
                  <a:gd name="T56" fmla="*/ 134 w 179"/>
                  <a:gd name="T57" fmla="*/ 123 h 123"/>
                  <a:gd name="T58" fmla="*/ 112 w 179"/>
                  <a:gd name="T59" fmla="*/ 123 h 123"/>
                  <a:gd name="T60" fmla="*/ 84 w 179"/>
                  <a:gd name="T61" fmla="*/ 112 h 123"/>
                  <a:gd name="T62" fmla="*/ 73 w 179"/>
                  <a:gd name="T63" fmla="*/ 101 h 123"/>
                  <a:gd name="T64" fmla="*/ 73 w 179"/>
                  <a:gd name="T65" fmla="*/ 112 h 123"/>
                  <a:gd name="T66" fmla="*/ 67 w 179"/>
                  <a:gd name="T67" fmla="*/ 106 h 123"/>
                  <a:gd name="T68" fmla="*/ 50 w 179"/>
                  <a:gd name="T69" fmla="*/ 123 h 123"/>
                  <a:gd name="T70" fmla="*/ 50 w 179"/>
                  <a:gd name="T71" fmla="*/ 112 h 123"/>
                  <a:gd name="T72" fmla="*/ 50 w 179"/>
                  <a:gd name="T73" fmla="*/ 106 h 123"/>
                  <a:gd name="T74" fmla="*/ 67 w 179"/>
                  <a:gd name="T75" fmla="*/ 95 h 123"/>
                  <a:gd name="T76" fmla="*/ 39 w 179"/>
                  <a:gd name="T77" fmla="*/ 90 h 123"/>
                  <a:gd name="T78" fmla="*/ 50 w 179"/>
                  <a:gd name="T79" fmla="*/ 67 h 123"/>
                  <a:gd name="T80" fmla="*/ 45 w 179"/>
                  <a:gd name="T81" fmla="*/ 84 h 123"/>
                  <a:gd name="T82" fmla="*/ 50 w 179"/>
                  <a:gd name="T83" fmla="*/ 78 h 123"/>
                  <a:gd name="T84" fmla="*/ 61 w 179"/>
                  <a:gd name="T85" fmla="*/ 78 h 123"/>
                  <a:gd name="T86" fmla="*/ 56 w 179"/>
                  <a:gd name="T87" fmla="*/ 90 h 123"/>
                  <a:gd name="T88" fmla="*/ 73 w 179"/>
                  <a:gd name="T89" fmla="*/ 84 h 123"/>
                  <a:gd name="T90" fmla="*/ 73 w 179"/>
                  <a:gd name="T91" fmla="*/ 73 h 123"/>
                  <a:gd name="T92" fmla="*/ 67 w 179"/>
                  <a:gd name="T93" fmla="*/ 73 h 123"/>
                  <a:gd name="T94" fmla="*/ 56 w 179"/>
                  <a:gd name="T95" fmla="*/ 78 h 123"/>
                  <a:gd name="T96" fmla="*/ 50 w 179"/>
                  <a:gd name="T97" fmla="*/ 67 h 123"/>
                  <a:gd name="T98" fmla="*/ 39 w 179"/>
                  <a:gd name="T99" fmla="*/ 73 h 123"/>
                  <a:gd name="T100" fmla="*/ 34 w 179"/>
                  <a:gd name="T101" fmla="*/ 73 h 123"/>
                  <a:gd name="T102" fmla="*/ 34 w 179"/>
                  <a:gd name="T103" fmla="*/ 84 h 123"/>
                  <a:gd name="T104" fmla="*/ 39 w 179"/>
                  <a:gd name="T105" fmla="*/ 90 h 123"/>
                  <a:gd name="T106" fmla="*/ 39 w 179"/>
                  <a:gd name="T107" fmla="*/ 95 h 123"/>
                  <a:gd name="T108" fmla="*/ 17 w 179"/>
                  <a:gd name="T109" fmla="*/ 106 h 123"/>
                  <a:gd name="T110" fmla="*/ 6 w 179"/>
                  <a:gd name="T111" fmla="*/ 95 h 123"/>
                  <a:gd name="T112" fmla="*/ 6 w 179"/>
                  <a:gd name="T113" fmla="*/ 90 h 123"/>
                  <a:gd name="T114" fmla="*/ 28 w 179"/>
                  <a:gd name="T115" fmla="*/ 73 h 123"/>
                  <a:gd name="T116" fmla="*/ 50 w 179"/>
                  <a:gd name="T117" fmla="*/ 56 h 123"/>
                  <a:gd name="T118" fmla="*/ 56 w 179"/>
                  <a:gd name="T119" fmla="*/ 39 h 123"/>
                  <a:gd name="T120" fmla="*/ 50 w 179"/>
                  <a:gd name="T121" fmla="*/ 45 h 123"/>
                  <a:gd name="T122" fmla="*/ 73 w 179"/>
                  <a:gd name="T123" fmla="*/ 56 h 12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9"/>
                  <a:gd name="T187" fmla="*/ 0 h 123"/>
                  <a:gd name="T188" fmla="*/ 179 w 179"/>
                  <a:gd name="T189" fmla="*/ 123 h 12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9" h="123">
                    <a:moveTo>
                      <a:pt x="78" y="34"/>
                    </a:moveTo>
                    <a:lnTo>
                      <a:pt x="89" y="28"/>
                    </a:lnTo>
                    <a:lnTo>
                      <a:pt x="89" y="34"/>
                    </a:lnTo>
                    <a:lnTo>
                      <a:pt x="95" y="39"/>
                    </a:lnTo>
                    <a:lnTo>
                      <a:pt x="101" y="39"/>
                    </a:lnTo>
                    <a:lnTo>
                      <a:pt x="112" y="34"/>
                    </a:lnTo>
                    <a:lnTo>
                      <a:pt x="117" y="34"/>
                    </a:lnTo>
                    <a:lnTo>
                      <a:pt x="128" y="28"/>
                    </a:lnTo>
                    <a:lnTo>
                      <a:pt x="140" y="17"/>
                    </a:lnTo>
                    <a:lnTo>
                      <a:pt x="145" y="23"/>
                    </a:lnTo>
                    <a:lnTo>
                      <a:pt x="162" y="11"/>
                    </a:lnTo>
                    <a:lnTo>
                      <a:pt x="173" y="6"/>
                    </a:lnTo>
                    <a:lnTo>
                      <a:pt x="179" y="0"/>
                    </a:lnTo>
                    <a:lnTo>
                      <a:pt x="162" y="11"/>
                    </a:lnTo>
                    <a:lnTo>
                      <a:pt x="151" y="34"/>
                    </a:lnTo>
                    <a:lnTo>
                      <a:pt x="140" y="34"/>
                    </a:lnTo>
                    <a:lnTo>
                      <a:pt x="134" y="39"/>
                    </a:lnTo>
                    <a:lnTo>
                      <a:pt x="140" y="39"/>
                    </a:lnTo>
                    <a:lnTo>
                      <a:pt x="140" y="34"/>
                    </a:lnTo>
                    <a:lnTo>
                      <a:pt x="145" y="39"/>
                    </a:lnTo>
                    <a:lnTo>
                      <a:pt x="151" y="34"/>
                    </a:lnTo>
                    <a:lnTo>
                      <a:pt x="151" y="45"/>
                    </a:lnTo>
                    <a:lnTo>
                      <a:pt x="162" y="39"/>
                    </a:lnTo>
                    <a:lnTo>
                      <a:pt x="145" y="51"/>
                    </a:lnTo>
                    <a:lnTo>
                      <a:pt x="145" y="56"/>
                    </a:lnTo>
                    <a:lnTo>
                      <a:pt x="140" y="51"/>
                    </a:lnTo>
                    <a:lnTo>
                      <a:pt x="134" y="45"/>
                    </a:lnTo>
                    <a:lnTo>
                      <a:pt x="134" y="56"/>
                    </a:lnTo>
                    <a:lnTo>
                      <a:pt x="156" y="56"/>
                    </a:lnTo>
                    <a:lnTo>
                      <a:pt x="156" y="51"/>
                    </a:lnTo>
                    <a:lnTo>
                      <a:pt x="173" y="51"/>
                    </a:lnTo>
                    <a:lnTo>
                      <a:pt x="162" y="56"/>
                    </a:lnTo>
                    <a:lnTo>
                      <a:pt x="140" y="62"/>
                    </a:lnTo>
                    <a:lnTo>
                      <a:pt x="128" y="56"/>
                    </a:lnTo>
                    <a:lnTo>
                      <a:pt x="134" y="45"/>
                    </a:lnTo>
                    <a:lnTo>
                      <a:pt x="128" y="45"/>
                    </a:lnTo>
                    <a:lnTo>
                      <a:pt x="128" y="39"/>
                    </a:lnTo>
                    <a:lnTo>
                      <a:pt x="117" y="51"/>
                    </a:lnTo>
                    <a:lnTo>
                      <a:pt x="117" y="56"/>
                    </a:lnTo>
                    <a:lnTo>
                      <a:pt x="123" y="62"/>
                    </a:lnTo>
                    <a:lnTo>
                      <a:pt x="112" y="62"/>
                    </a:lnTo>
                    <a:lnTo>
                      <a:pt x="101" y="67"/>
                    </a:lnTo>
                    <a:lnTo>
                      <a:pt x="101" y="51"/>
                    </a:lnTo>
                    <a:lnTo>
                      <a:pt x="84" y="56"/>
                    </a:lnTo>
                    <a:lnTo>
                      <a:pt x="78" y="67"/>
                    </a:lnTo>
                    <a:lnTo>
                      <a:pt x="78" y="73"/>
                    </a:lnTo>
                    <a:lnTo>
                      <a:pt x="84" y="78"/>
                    </a:lnTo>
                    <a:lnTo>
                      <a:pt x="84" y="84"/>
                    </a:lnTo>
                    <a:lnTo>
                      <a:pt x="78" y="90"/>
                    </a:lnTo>
                    <a:lnTo>
                      <a:pt x="73" y="90"/>
                    </a:lnTo>
                    <a:lnTo>
                      <a:pt x="78" y="90"/>
                    </a:lnTo>
                    <a:lnTo>
                      <a:pt x="89" y="101"/>
                    </a:lnTo>
                    <a:lnTo>
                      <a:pt x="112" y="106"/>
                    </a:lnTo>
                    <a:lnTo>
                      <a:pt x="117" y="106"/>
                    </a:lnTo>
                    <a:lnTo>
                      <a:pt x="123" y="112"/>
                    </a:lnTo>
                    <a:lnTo>
                      <a:pt x="123" y="117"/>
                    </a:lnTo>
                    <a:lnTo>
                      <a:pt x="134" y="123"/>
                    </a:lnTo>
                    <a:lnTo>
                      <a:pt x="123" y="117"/>
                    </a:lnTo>
                    <a:lnTo>
                      <a:pt x="112" y="123"/>
                    </a:lnTo>
                    <a:lnTo>
                      <a:pt x="112" y="117"/>
                    </a:lnTo>
                    <a:lnTo>
                      <a:pt x="84" y="112"/>
                    </a:lnTo>
                    <a:lnTo>
                      <a:pt x="84" y="101"/>
                    </a:lnTo>
                    <a:lnTo>
                      <a:pt x="73" y="101"/>
                    </a:lnTo>
                    <a:lnTo>
                      <a:pt x="73" y="106"/>
                    </a:lnTo>
                    <a:lnTo>
                      <a:pt x="73" y="112"/>
                    </a:lnTo>
                    <a:lnTo>
                      <a:pt x="67" y="112"/>
                    </a:lnTo>
                    <a:lnTo>
                      <a:pt x="67" y="106"/>
                    </a:lnTo>
                    <a:lnTo>
                      <a:pt x="61" y="117"/>
                    </a:lnTo>
                    <a:lnTo>
                      <a:pt x="50" y="123"/>
                    </a:lnTo>
                    <a:lnTo>
                      <a:pt x="50" y="117"/>
                    </a:lnTo>
                    <a:lnTo>
                      <a:pt x="50" y="112"/>
                    </a:lnTo>
                    <a:lnTo>
                      <a:pt x="39" y="106"/>
                    </a:lnTo>
                    <a:lnTo>
                      <a:pt x="50" y="106"/>
                    </a:lnTo>
                    <a:lnTo>
                      <a:pt x="56" y="112"/>
                    </a:lnTo>
                    <a:lnTo>
                      <a:pt x="67" y="95"/>
                    </a:lnTo>
                    <a:lnTo>
                      <a:pt x="50" y="95"/>
                    </a:lnTo>
                    <a:lnTo>
                      <a:pt x="39" y="90"/>
                    </a:lnTo>
                    <a:lnTo>
                      <a:pt x="39" y="84"/>
                    </a:lnTo>
                    <a:lnTo>
                      <a:pt x="50" y="67"/>
                    </a:lnTo>
                    <a:lnTo>
                      <a:pt x="56" y="67"/>
                    </a:lnTo>
                    <a:lnTo>
                      <a:pt x="45" y="84"/>
                    </a:lnTo>
                    <a:lnTo>
                      <a:pt x="50" y="90"/>
                    </a:lnTo>
                    <a:lnTo>
                      <a:pt x="50" y="78"/>
                    </a:lnTo>
                    <a:lnTo>
                      <a:pt x="56" y="78"/>
                    </a:lnTo>
                    <a:lnTo>
                      <a:pt x="61" y="78"/>
                    </a:lnTo>
                    <a:lnTo>
                      <a:pt x="56" y="84"/>
                    </a:lnTo>
                    <a:lnTo>
                      <a:pt x="56" y="90"/>
                    </a:lnTo>
                    <a:lnTo>
                      <a:pt x="67" y="90"/>
                    </a:lnTo>
                    <a:lnTo>
                      <a:pt x="73" y="84"/>
                    </a:lnTo>
                    <a:lnTo>
                      <a:pt x="73" y="78"/>
                    </a:lnTo>
                    <a:lnTo>
                      <a:pt x="73" y="73"/>
                    </a:lnTo>
                    <a:lnTo>
                      <a:pt x="73" y="67"/>
                    </a:lnTo>
                    <a:lnTo>
                      <a:pt x="67" y="73"/>
                    </a:lnTo>
                    <a:lnTo>
                      <a:pt x="61" y="78"/>
                    </a:lnTo>
                    <a:lnTo>
                      <a:pt x="56" y="78"/>
                    </a:lnTo>
                    <a:lnTo>
                      <a:pt x="56" y="67"/>
                    </a:lnTo>
                    <a:lnTo>
                      <a:pt x="50" y="67"/>
                    </a:lnTo>
                    <a:lnTo>
                      <a:pt x="45" y="67"/>
                    </a:lnTo>
                    <a:lnTo>
                      <a:pt x="39" y="73"/>
                    </a:lnTo>
                    <a:lnTo>
                      <a:pt x="39" y="78"/>
                    </a:lnTo>
                    <a:lnTo>
                      <a:pt x="34" y="73"/>
                    </a:lnTo>
                    <a:lnTo>
                      <a:pt x="28" y="78"/>
                    </a:lnTo>
                    <a:lnTo>
                      <a:pt x="34" y="84"/>
                    </a:lnTo>
                    <a:lnTo>
                      <a:pt x="39" y="84"/>
                    </a:lnTo>
                    <a:lnTo>
                      <a:pt x="39" y="90"/>
                    </a:lnTo>
                    <a:lnTo>
                      <a:pt x="34" y="90"/>
                    </a:lnTo>
                    <a:lnTo>
                      <a:pt x="39" y="95"/>
                    </a:lnTo>
                    <a:lnTo>
                      <a:pt x="28" y="106"/>
                    </a:lnTo>
                    <a:lnTo>
                      <a:pt x="17" y="106"/>
                    </a:lnTo>
                    <a:lnTo>
                      <a:pt x="11" y="101"/>
                    </a:lnTo>
                    <a:lnTo>
                      <a:pt x="6" y="95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17" y="84"/>
                    </a:lnTo>
                    <a:lnTo>
                      <a:pt x="28" y="73"/>
                    </a:lnTo>
                    <a:lnTo>
                      <a:pt x="39" y="56"/>
                    </a:lnTo>
                    <a:lnTo>
                      <a:pt x="50" y="56"/>
                    </a:lnTo>
                    <a:lnTo>
                      <a:pt x="50" y="51"/>
                    </a:lnTo>
                    <a:lnTo>
                      <a:pt x="56" y="39"/>
                    </a:lnTo>
                    <a:lnTo>
                      <a:pt x="78" y="34"/>
                    </a:lnTo>
                    <a:lnTo>
                      <a:pt x="50" y="45"/>
                    </a:lnTo>
                    <a:lnTo>
                      <a:pt x="61" y="51"/>
                    </a:lnTo>
                    <a:lnTo>
                      <a:pt x="73" y="56"/>
                    </a:lnTo>
                    <a:lnTo>
                      <a:pt x="78" y="34"/>
                    </a:lnTo>
                    <a:close/>
                  </a:path>
                </a:pathLst>
              </a:custGeom>
              <a:solidFill>
                <a:srgbClr val="33CCFF"/>
              </a:solidFill>
              <a:ln w="3175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0" name="Freeform 47"/>
              <p:cNvSpPr>
                <a:spLocks/>
              </p:cNvSpPr>
              <p:nvPr/>
            </p:nvSpPr>
            <p:spPr bwMode="auto">
              <a:xfrm>
                <a:off x="1195" y="1908"/>
                <a:ext cx="229" cy="173"/>
              </a:xfrm>
              <a:custGeom>
                <a:avLst/>
                <a:gdLst>
                  <a:gd name="T0" fmla="*/ 168 w 229"/>
                  <a:gd name="T1" fmla="*/ 23 h 173"/>
                  <a:gd name="T2" fmla="*/ 162 w 229"/>
                  <a:gd name="T3" fmla="*/ 34 h 173"/>
                  <a:gd name="T4" fmla="*/ 157 w 229"/>
                  <a:gd name="T5" fmla="*/ 39 h 173"/>
                  <a:gd name="T6" fmla="*/ 179 w 229"/>
                  <a:gd name="T7" fmla="*/ 34 h 173"/>
                  <a:gd name="T8" fmla="*/ 173 w 229"/>
                  <a:gd name="T9" fmla="*/ 28 h 173"/>
                  <a:gd name="T10" fmla="*/ 157 w 229"/>
                  <a:gd name="T11" fmla="*/ 28 h 173"/>
                  <a:gd name="T12" fmla="*/ 185 w 229"/>
                  <a:gd name="T13" fmla="*/ 23 h 173"/>
                  <a:gd name="T14" fmla="*/ 196 w 229"/>
                  <a:gd name="T15" fmla="*/ 23 h 173"/>
                  <a:gd name="T16" fmla="*/ 229 w 229"/>
                  <a:gd name="T17" fmla="*/ 12 h 173"/>
                  <a:gd name="T18" fmla="*/ 196 w 229"/>
                  <a:gd name="T19" fmla="*/ 34 h 173"/>
                  <a:gd name="T20" fmla="*/ 173 w 229"/>
                  <a:gd name="T21" fmla="*/ 45 h 173"/>
                  <a:gd name="T22" fmla="*/ 185 w 229"/>
                  <a:gd name="T23" fmla="*/ 51 h 173"/>
                  <a:gd name="T24" fmla="*/ 212 w 229"/>
                  <a:gd name="T25" fmla="*/ 51 h 173"/>
                  <a:gd name="T26" fmla="*/ 212 w 229"/>
                  <a:gd name="T27" fmla="*/ 62 h 173"/>
                  <a:gd name="T28" fmla="*/ 196 w 229"/>
                  <a:gd name="T29" fmla="*/ 67 h 173"/>
                  <a:gd name="T30" fmla="*/ 179 w 229"/>
                  <a:gd name="T31" fmla="*/ 67 h 173"/>
                  <a:gd name="T32" fmla="*/ 151 w 229"/>
                  <a:gd name="T33" fmla="*/ 84 h 173"/>
                  <a:gd name="T34" fmla="*/ 162 w 229"/>
                  <a:gd name="T35" fmla="*/ 62 h 173"/>
                  <a:gd name="T36" fmla="*/ 179 w 229"/>
                  <a:gd name="T37" fmla="*/ 39 h 173"/>
                  <a:gd name="T38" fmla="*/ 140 w 229"/>
                  <a:gd name="T39" fmla="*/ 62 h 173"/>
                  <a:gd name="T40" fmla="*/ 151 w 229"/>
                  <a:gd name="T41" fmla="*/ 62 h 173"/>
                  <a:gd name="T42" fmla="*/ 140 w 229"/>
                  <a:gd name="T43" fmla="*/ 73 h 173"/>
                  <a:gd name="T44" fmla="*/ 123 w 229"/>
                  <a:gd name="T45" fmla="*/ 95 h 173"/>
                  <a:gd name="T46" fmla="*/ 90 w 229"/>
                  <a:gd name="T47" fmla="*/ 95 h 173"/>
                  <a:gd name="T48" fmla="*/ 79 w 229"/>
                  <a:gd name="T49" fmla="*/ 123 h 173"/>
                  <a:gd name="T50" fmla="*/ 73 w 229"/>
                  <a:gd name="T51" fmla="*/ 145 h 173"/>
                  <a:gd name="T52" fmla="*/ 95 w 229"/>
                  <a:gd name="T53" fmla="*/ 157 h 173"/>
                  <a:gd name="T54" fmla="*/ 101 w 229"/>
                  <a:gd name="T55" fmla="*/ 173 h 173"/>
                  <a:gd name="T56" fmla="*/ 73 w 229"/>
                  <a:gd name="T57" fmla="*/ 151 h 173"/>
                  <a:gd name="T58" fmla="*/ 73 w 229"/>
                  <a:gd name="T59" fmla="*/ 134 h 173"/>
                  <a:gd name="T60" fmla="*/ 90 w 229"/>
                  <a:gd name="T61" fmla="*/ 101 h 173"/>
                  <a:gd name="T62" fmla="*/ 106 w 229"/>
                  <a:gd name="T63" fmla="*/ 84 h 173"/>
                  <a:gd name="T64" fmla="*/ 101 w 229"/>
                  <a:gd name="T65" fmla="*/ 79 h 173"/>
                  <a:gd name="T66" fmla="*/ 62 w 229"/>
                  <a:gd name="T67" fmla="*/ 95 h 173"/>
                  <a:gd name="T68" fmla="*/ 56 w 229"/>
                  <a:gd name="T69" fmla="*/ 118 h 173"/>
                  <a:gd name="T70" fmla="*/ 51 w 229"/>
                  <a:gd name="T71" fmla="*/ 129 h 173"/>
                  <a:gd name="T72" fmla="*/ 51 w 229"/>
                  <a:gd name="T73" fmla="*/ 145 h 173"/>
                  <a:gd name="T74" fmla="*/ 40 w 229"/>
                  <a:gd name="T75" fmla="*/ 162 h 173"/>
                  <a:gd name="T76" fmla="*/ 40 w 229"/>
                  <a:gd name="T77" fmla="*/ 151 h 173"/>
                  <a:gd name="T78" fmla="*/ 28 w 229"/>
                  <a:gd name="T79" fmla="*/ 151 h 173"/>
                  <a:gd name="T80" fmla="*/ 23 w 229"/>
                  <a:gd name="T81" fmla="*/ 140 h 173"/>
                  <a:gd name="T82" fmla="*/ 56 w 229"/>
                  <a:gd name="T83" fmla="*/ 95 h 173"/>
                  <a:gd name="T84" fmla="*/ 23 w 229"/>
                  <a:gd name="T85" fmla="*/ 106 h 173"/>
                  <a:gd name="T86" fmla="*/ 17 w 229"/>
                  <a:gd name="T87" fmla="*/ 106 h 173"/>
                  <a:gd name="T88" fmla="*/ 0 w 229"/>
                  <a:gd name="T89" fmla="*/ 112 h 173"/>
                  <a:gd name="T90" fmla="*/ 28 w 229"/>
                  <a:gd name="T91" fmla="*/ 90 h 173"/>
                  <a:gd name="T92" fmla="*/ 40 w 229"/>
                  <a:gd name="T93" fmla="*/ 95 h 173"/>
                  <a:gd name="T94" fmla="*/ 67 w 229"/>
                  <a:gd name="T95" fmla="*/ 84 h 173"/>
                  <a:gd name="T96" fmla="*/ 106 w 229"/>
                  <a:gd name="T97" fmla="*/ 67 h 173"/>
                  <a:gd name="T98" fmla="*/ 118 w 229"/>
                  <a:gd name="T99" fmla="*/ 62 h 173"/>
                  <a:gd name="T100" fmla="*/ 146 w 229"/>
                  <a:gd name="T101" fmla="*/ 39 h 173"/>
                  <a:gd name="T102" fmla="*/ 129 w 229"/>
                  <a:gd name="T103" fmla="*/ 45 h 173"/>
                  <a:gd name="T104" fmla="*/ 146 w 229"/>
                  <a:gd name="T105" fmla="*/ 28 h 173"/>
                  <a:gd name="T106" fmla="*/ 168 w 229"/>
                  <a:gd name="T107" fmla="*/ 17 h 173"/>
                  <a:gd name="T108" fmla="*/ 196 w 229"/>
                  <a:gd name="T109" fmla="*/ 6 h 173"/>
                  <a:gd name="T110" fmla="*/ 207 w 229"/>
                  <a:gd name="T111" fmla="*/ 12 h 1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29"/>
                  <a:gd name="T169" fmla="*/ 0 h 173"/>
                  <a:gd name="T170" fmla="*/ 229 w 229"/>
                  <a:gd name="T171" fmla="*/ 173 h 1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29" h="173">
                    <a:moveTo>
                      <a:pt x="201" y="17"/>
                    </a:moveTo>
                    <a:lnTo>
                      <a:pt x="190" y="17"/>
                    </a:lnTo>
                    <a:lnTo>
                      <a:pt x="168" y="23"/>
                    </a:lnTo>
                    <a:lnTo>
                      <a:pt x="157" y="23"/>
                    </a:lnTo>
                    <a:lnTo>
                      <a:pt x="151" y="34"/>
                    </a:lnTo>
                    <a:lnTo>
                      <a:pt x="162" y="34"/>
                    </a:lnTo>
                    <a:lnTo>
                      <a:pt x="157" y="39"/>
                    </a:lnTo>
                    <a:lnTo>
                      <a:pt x="162" y="39"/>
                    </a:lnTo>
                    <a:lnTo>
                      <a:pt x="168" y="39"/>
                    </a:lnTo>
                    <a:lnTo>
                      <a:pt x="179" y="34"/>
                    </a:lnTo>
                    <a:lnTo>
                      <a:pt x="185" y="28"/>
                    </a:lnTo>
                    <a:lnTo>
                      <a:pt x="173" y="28"/>
                    </a:lnTo>
                    <a:lnTo>
                      <a:pt x="173" y="34"/>
                    </a:lnTo>
                    <a:lnTo>
                      <a:pt x="162" y="34"/>
                    </a:lnTo>
                    <a:lnTo>
                      <a:pt x="157" y="28"/>
                    </a:lnTo>
                    <a:lnTo>
                      <a:pt x="162" y="28"/>
                    </a:lnTo>
                    <a:lnTo>
                      <a:pt x="168" y="28"/>
                    </a:lnTo>
                    <a:lnTo>
                      <a:pt x="185" y="23"/>
                    </a:lnTo>
                    <a:lnTo>
                      <a:pt x="196" y="28"/>
                    </a:lnTo>
                    <a:lnTo>
                      <a:pt x="201" y="23"/>
                    </a:lnTo>
                    <a:lnTo>
                      <a:pt x="196" y="23"/>
                    </a:lnTo>
                    <a:lnTo>
                      <a:pt x="201" y="17"/>
                    </a:lnTo>
                    <a:lnTo>
                      <a:pt x="207" y="17"/>
                    </a:lnTo>
                    <a:lnTo>
                      <a:pt x="229" y="12"/>
                    </a:lnTo>
                    <a:lnTo>
                      <a:pt x="196" y="34"/>
                    </a:lnTo>
                    <a:lnTo>
                      <a:pt x="196" y="39"/>
                    </a:lnTo>
                    <a:lnTo>
                      <a:pt x="190" y="39"/>
                    </a:lnTo>
                    <a:lnTo>
                      <a:pt x="173" y="45"/>
                    </a:lnTo>
                    <a:lnTo>
                      <a:pt x="185" y="45"/>
                    </a:lnTo>
                    <a:lnTo>
                      <a:pt x="196" y="45"/>
                    </a:lnTo>
                    <a:lnTo>
                      <a:pt x="185" y="51"/>
                    </a:lnTo>
                    <a:lnTo>
                      <a:pt x="201" y="51"/>
                    </a:lnTo>
                    <a:lnTo>
                      <a:pt x="207" y="56"/>
                    </a:lnTo>
                    <a:lnTo>
                      <a:pt x="212" y="51"/>
                    </a:lnTo>
                    <a:lnTo>
                      <a:pt x="224" y="51"/>
                    </a:lnTo>
                    <a:lnTo>
                      <a:pt x="229" y="56"/>
                    </a:lnTo>
                    <a:lnTo>
                      <a:pt x="212" y="62"/>
                    </a:lnTo>
                    <a:lnTo>
                      <a:pt x="201" y="62"/>
                    </a:lnTo>
                    <a:lnTo>
                      <a:pt x="196" y="56"/>
                    </a:lnTo>
                    <a:lnTo>
                      <a:pt x="196" y="67"/>
                    </a:lnTo>
                    <a:lnTo>
                      <a:pt x="179" y="79"/>
                    </a:lnTo>
                    <a:lnTo>
                      <a:pt x="190" y="67"/>
                    </a:lnTo>
                    <a:lnTo>
                      <a:pt x="179" y="67"/>
                    </a:lnTo>
                    <a:lnTo>
                      <a:pt x="168" y="73"/>
                    </a:lnTo>
                    <a:lnTo>
                      <a:pt x="157" y="79"/>
                    </a:lnTo>
                    <a:lnTo>
                      <a:pt x="151" y="84"/>
                    </a:lnTo>
                    <a:lnTo>
                      <a:pt x="146" y="79"/>
                    </a:lnTo>
                    <a:lnTo>
                      <a:pt x="157" y="67"/>
                    </a:lnTo>
                    <a:lnTo>
                      <a:pt x="162" y="62"/>
                    </a:lnTo>
                    <a:lnTo>
                      <a:pt x="168" y="56"/>
                    </a:lnTo>
                    <a:lnTo>
                      <a:pt x="168" y="51"/>
                    </a:lnTo>
                    <a:lnTo>
                      <a:pt x="179" y="39"/>
                    </a:lnTo>
                    <a:lnTo>
                      <a:pt x="151" y="56"/>
                    </a:lnTo>
                    <a:lnTo>
                      <a:pt x="140" y="62"/>
                    </a:lnTo>
                    <a:lnTo>
                      <a:pt x="140" y="67"/>
                    </a:lnTo>
                    <a:lnTo>
                      <a:pt x="151" y="62"/>
                    </a:lnTo>
                    <a:lnTo>
                      <a:pt x="162" y="62"/>
                    </a:lnTo>
                    <a:lnTo>
                      <a:pt x="157" y="67"/>
                    </a:lnTo>
                    <a:lnTo>
                      <a:pt x="140" y="73"/>
                    </a:lnTo>
                    <a:lnTo>
                      <a:pt x="140" y="79"/>
                    </a:lnTo>
                    <a:lnTo>
                      <a:pt x="134" y="84"/>
                    </a:lnTo>
                    <a:lnTo>
                      <a:pt x="123" y="95"/>
                    </a:lnTo>
                    <a:lnTo>
                      <a:pt x="106" y="101"/>
                    </a:lnTo>
                    <a:lnTo>
                      <a:pt x="106" y="95"/>
                    </a:lnTo>
                    <a:lnTo>
                      <a:pt x="90" y="95"/>
                    </a:lnTo>
                    <a:lnTo>
                      <a:pt x="84" y="106"/>
                    </a:lnTo>
                    <a:lnTo>
                      <a:pt x="79" y="112"/>
                    </a:lnTo>
                    <a:lnTo>
                      <a:pt x="79" y="123"/>
                    </a:lnTo>
                    <a:lnTo>
                      <a:pt x="79" y="129"/>
                    </a:lnTo>
                    <a:lnTo>
                      <a:pt x="84" y="129"/>
                    </a:lnTo>
                    <a:lnTo>
                      <a:pt x="73" y="145"/>
                    </a:lnTo>
                    <a:lnTo>
                      <a:pt x="73" y="151"/>
                    </a:lnTo>
                    <a:lnTo>
                      <a:pt x="95" y="151"/>
                    </a:lnTo>
                    <a:lnTo>
                      <a:pt x="95" y="157"/>
                    </a:lnTo>
                    <a:lnTo>
                      <a:pt x="90" y="157"/>
                    </a:lnTo>
                    <a:lnTo>
                      <a:pt x="106" y="168"/>
                    </a:lnTo>
                    <a:lnTo>
                      <a:pt x="101" y="173"/>
                    </a:lnTo>
                    <a:lnTo>
                      <a:pt x="90" y="162"/>
                    </a:lnTo>
                    <a:lnTo>
                      <a:pt x="90" y="157"/>
                    </a:lnTo>
                    <a:lnTo>
                      <a:pt x="73" y="151"/>
                    </a:lnTo>
                    <a:lnTo>
                      <a:pt x="62" y="151"/>
                    </a:lnTo>
                    <a:lnTo>
                      <a:pt x="73" y="140"/>
                    </a:lnTo>
                    <a:lnTo>
                      <a:pt x="73" y="134"/>
                    </a:lnTo>
                    <a:lnTo>
                      <a:pt x="73" y="129"/>
                    </a:lnTo>
                    <a:lnTo>
                      <a:pt x="73" y="106"/>
                    </a:lnTo>
                    <a:lnTo>
                      <a:pt x="90" y="101"/>
                    </a:lnTo>
                    <a:lnTo>
                      <a:pt x="101" y="90"/>
                    </a:lnTo>
                    <a:lnTo>
                      <a:pt x="106" y="90"/>
                    </a:lnTo>
                    <a:lnTo>
                      <a:pt x="106" y="84"/>
                    </a:lnTo>
                    <a:lnTo>
                      <a:pt x="112" y="79"/>
                    </a:lnTo>
                    <a:lnTo>
                      <a:pt x="101" y="79"/>
                    </a:lnTo>
                    <a:lnTo>
                      <a:pt x="90" y="79"/>
                    </a:lnTo>
                    <a:lnTo>
                      <a:pt x="73" y="90"/>
                    </a:lnTo>
                    <a:lnTo>
                      <a:pt x="62" y="95"/>
                    </a:lnTo>
                    <a:lnTo>
                      <a:pt x="56" y="106"/>
                    </a:lnTo>
                    <a:lnTo>
                      <a:pt x="67" y="106"/>
                    </a:lnTo>
                    <a:lnTo>
                      <a:pt x="56" y="118"/>
                    </a:lnTo>
                    <a:lnTo>
                      <a:pt x="56" y="123"/>
                    </a:lnTo>
                    <a:lnTo>
                      <a:pt x="51" y="123"/>
                    </a:lnTo>
                    <a:lnTo>
                      <a:pt x="51" y="129"/>
                    </a:lnTo>
                    <a:lnTo>
                      <a:pt x="45" y="134"/>
                    </a:lnTo>
                    <a:lnTo>
                      <a:pt x="40" y="140"/>
                    </a:lnTo>
                    <a:lnTo>
                      <a:pt x="51" y="145"/>
                    </a:lnTo>
                    <a:lnTo>
                      <a:pt x="62" y="151"/>
                    </a:lnTo>
                    <a:lnTo>
                      <a:pt x="51" y="157"/>
                    </a:lnTo>
                    <a:lnTo>
                      <a:pt x="40" y="162"/>
                    </a:lnTo>
                    <a:lnTo>
                      <a:pt x="51" y="151"/>
                    </a:lnTo>
                    <a:lnTo>
                      <a:pt x="45" y="151"/>
                    </a:lnTo>
                    <a:lnTo>
                      <a:pt x="40" y="151"/>
                    </a:lnTo>
                    <a:lnTo>
                      <a:pt x="34" y="140"/>
                    </a:lnTo>
                    <a:lnTo>
                      <a:pt x="28" y="145"/>
                    </a:lnTo>
                    <a:lnTo>
                      <a:pt x="28" y="151"/>
                    </a:lnTo>
                    <a:lnTo>
                      <a:pt x="28" y="140"/>
                    </a:lnTo>
                    <a:lnTo>
                      <a:pt x="17" y="145"/>
                    </a:lnTo>
                    <a:lnTo>
                      <a:pt x="23" y="140"/>
                    </a:lnTo>
                    <a:lnTo>
                      <a:pt x="40" y="123"/>
                    </a:lnTo>
                    <a:lnTo>
                      <a:pt x="56" y="112"/>
                    </a:lnTo>
                    <a:lnTo>
                      <a:pt x="56" y="95"/>
                    </a:lnTo>
                    <a:lnTo>
                      <a:pt x="40" y="101"/>
                    </a:lnTo>
                    <a:lnTo>
                      <a:pt x="28" y="101"/>
                    </a:lnTo>
                    <a:lnTo>
                      <a:pt x="23" y="106"/>
                    </a:lnTo>
                    <a:lnTo>
                      <a:pt x="28" y="106"/>
                    </a:lnTo>
                    <a:lnTo>
                      <a:pt x="17" y="112"/>
                    </a:lnTo>
                    <a:lnTo>
                      <a:pt x="17" y="106"/>
                    </a:lnTo>
                    <a:lnTo>
                      <a:pt x="6" y="118"/>
                    </a:lnTo>
                    <a:lnTo>
                      <a:pt x="12" y="118"/>
                    </a:lnTo>
                    <a:lnTo>
                      <a:pt x="0" y="112"/>
                    </a:lnTo>
                    <a:lnTo>
                      <a:pt x="12" y="101"/>
                    </a:lnTo>
                    <a:lnTo>
                      <a:pt x="23" y="90"/>
                    </a:lnTo>
                    <a:lnTo>
                      <a:pt x="28" y="90"/>
                    </a:lnTo>
                    <a:lnTo>
                      <a:pt x="28" y="95"/>
                    </a:lnTo>
                    <a:lnTo>
                      <a:pt x="34" y="90"/>
                    </a:lnTo>
                    <a:lnTo>
                      <a:pt x="40" y="95"/>
                    </a:lnTo>
                    <a:lnTo>
                      <a:pt x="62" y="79"/>
                    </a:lnTo>
                    <a:lnTo>
                      <a:pt x="45" y="95"/>
                    </a:lnTo>
                    <a:lnTo>
                      <a:pt x="67" y="84"/>
                    </a:lnTo>
                    <a:lnTo>
                      <a:pt x="73" y="84"/>
                    </a:lnTo>
                    <a:lnTo>
                      <a:pt x="95" y="73"/>
                    </a:lnTo>
                    <a:lnTo>
                      <a:pt x="106" y="67"/>
                    </a:lnTo>
                    <a:lnTo>
                      <a:pt x="112" y="73"/>
                    </a:lnTo>
                    <a:lnTo>
                      <a:pt x="123" y="62"/>
                    </a:lnTo>
                    <a:lnTo>
                      <a:pt x="118" y="62"/>
                    </a:lnTo>
                    <a:lnTo>
                      <a:pt x="129" y="56"/>
                    </a:lnTo>
                    <a:lnTo>
                      <a:pt x="140" y="51"/>
                    </a:lnTo>
                    <a:lnTo>
                      <a:pt x="146" y="39"/>
                    </a:lnTo>
                    <a:lnTo>
                      <a:pt x="140" y="45"/>
                    </a:lnTo>
                    <a:lnTo>
                      <a:pt x="129" y="51"/>
                    </a:lnTo>
                    <a:lnTo>
                      <a:pt x="129" y="45"/>
                    </a:lnTo>
                    <a:lnTo>
                      <a:pt x="134" y="39"/>
                    </a:lnTo>
                    <a:lnTo>
                      <a:pt x="146" y="34"/>
                    </a:lnTo>
                    <a:lnTo>
                      <a:pt x="146" y="28"/>
                    </a:lnTo>
                    <a:lnTo>
                      <a:pt x="157" y="17"/>
                    </a:lnTo>
                    <a:lnTo>
                      <a:pt x="168" y="17"/>
                    </a:lnTo>
                    <a:lnTo>
                      <a:pt x="185" y="6"/>
                    </a:lnTo>
                    <a:lnTo>
                      <a:pt x="179" y="17"/>
                    </a:lnTo>
                    <a:lnTo>
                      <a:pt x="196" y="6"/>
                    </a:lnTo>
                    <a:lnTo>
                      <a:pt x="229" y="0"/>
                    </a:lnTo>
                    <a:lnTo>
                      <a:pt x="212" y="12"/>
                    </a:lnTo>
                    <a:lnTo>
                      <a:pt x="207" y="12"/>
                    </a:lnTo>
                    <a:lnTo>
                      <a:pt x="207" y="17"/>
                    </a:lnTo>
                    <a:lnTo>
                      <a:pt x="201" y="17"/>
                    </a:lnTo>
                    <a:close/>
                  </a:path>
                </a:pathLst>
              </a:custGeom>
              <a:solidFill>
                <a:srgbClr val="33CCFF"/>
              </a:solidFill>
              <a:ln w="3175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1" name="Freeform 48"/>
              <p:cNvSpPr>
                <a:spLocks/>
              </p:cNvSpPr>
              <p:nvPr/>
            </p:nvSpPr>
            <p:spPr bwMode="auto">
              <a:xfrm>
                <a:off x="1207" y="2171"/>
                <a:ext cx="156" cy="262"/>
              </a:xfrm>
              <a:custGeom>
                <a:avLst/>
                <a:gdLst>
                  <a:gd name="T0" fmla="*/ 145 w 156"/>
                  <a:gd name="T1" fmla="*/ 83 h 262"/>
                  <a:gd name="T2" fmla="*/ 150 w 156"/>
                  <a:gd name="T3" fmla="*/ 61 h 262"/>
                  <a:gd name="T4" fmla="*/ 145 w 156"/>
                  <a:gd name="T5" fmla="*/ 16 h 262"/>
                  <a:gd name="T6" fmla="*/ 150 w 156"/>
                  <a:gd name="T7" fmla="*/ 11 h 262"/>
                  <a:gd name="T8" fmla="*/ 150 w 156"/>
                  <a:gd name="T9" fmla="*/ 39 h 262"/>
                  <a:gd name="T10" fmla="*/ 156 w 156"/>
                  <a:gd name="T11" fmla="*/ 67 h 262"/>
                  <a:gd name="T12" fmla="*/ 139 w 156"/>
                  <a:gd name="T13" fmla="*/ 106 h 262"/>
                  <a:gd name="T14" fmla="*/ 122 w 156"/>
                  <a:gd name="T15" fmla="*/ 128 h 262"/>
                  <a:gd name="T16" fmla="*/ 111 w 156"/>
                  <a:gd name="T17" fmla="*/ 167 h 262"/>
                  <a:gd name="T18" fmla="*/ 94 w 156"/>
                  <a:gd name="T19" fmla="*/ 167 h 262"/>
                  <a:gd name="T20" fmla="*/ 67 w 156"/>
                  <a:gd name="T21" fmla="*/ 173 h 262"/>
                  <a:gd name="T22" fmla="*/ 72 w 156"/>
                  <a:gd name="T23" fmla="*/ 195 h 262"/>
                  <a:gd name="T24" fmla="*/ 72 w 156"/>
                  <a:gd name="T25" fmla="*/ 212 h 262"/>
                  <a:gd name="T26" fmla="*/ 83 w 156"/>
                  <a:gd name="T27" fmla="*/ 217 h 262"/>
                  <a:gd name="T28" fmla="*/ 100 w 156"/>
                  <a:gd name="T29" fmla="*/ 262 h 262"/>
                  <a:gd name="T30" fmla="*/ 78 w 156"/>
                  <a:gd name="T31" fmla="*/ 251 h 262"/>
                  <a:gd name="T32" fmla="*/ 44 w 156"/>
                  <a:gd name="T33" fmla="*/ 228 h 262"/>
                  <a:gd name="T34" fmla="*/ 16 w 156"/>
                  <a:gd name="T35" fmla="*/ 200 h 262"/>
                  <a:gd name="T36" fmla="*/ 0 w 156"/>
                  <a:gd name="T37" fmla="*/ 156 h 262"/>
                  <a:gd name="T38" fmla="*/ 22 w 156"/>
                  <a:gd name="T39" fmla="*/ 134 h 262"/>
                  <a:gd name="T40" fmla="*/ 22 w 156"/>
                  <a:gd name="T41" fmla="*/ 100 h 262"/>
                  <a:gd name="T42" fmla="*/ 39 w 156"/>
                  <a:gd name="T43" fmla="*/ 72 h 262"/>
                  <a:gd name="T44" fmla="*/ 55 w 156"/>
                  <a:gd name="T45" fmla="*/ 44 h 262"/>
                  <a:gd name="T46" fmla="*/ 72 w 156"/>
                  <a:gd name="T47" fmla="*/ 22 h 262"/>
                  <a:gd name="T48" fmla="*/ 78 w 156"/>
                  <a:gd name="T49" fmla="*/ 44 h 262"/>
                  <a:gd name="T50" fmla="*/ 72 w 156"/>
                  <a:gd name="T51" fmla="*/ 55 h 262"/>
                  <a:gd name="T52" fmla="*/ 100 w 156"/>
                  <a:gd name="T53" fmla="*/ 55 h 262"/>
                  <a:gd name="T54" fmla="*/ 100 w 156"/>
                  <a:gd name="T55" fmla="*/ 67 h 262"/>
                  <a:gd name="T56" fmla="*/ 83 w 156"/>
                  <a:gd name="T57" fmla="*/ 89 h 262"/>
                  <a:gd name="T58" fmla="*/ 78 w 156"/>
                  <a:gd name="T59" fmla="*/ 83 h 262"/>
                  <a:gd name="T60" fmla="*/ 61 w 156"/>
                  <a:gd name="T61" fmla="*/ 83 h 262"/>
                  <a:gd name="T62" fmla="*/ 50 w 156"/>
                  <a:gd name="T63" fmla="*/ 89 h 262"/>
                  <a:gd name="T64" fmla="*/ 39 w 156"/>
                  <a:gd name="T65" fmla="*/ 94 h 262"/>
                  <a:gd name="T66" fmla="*/ 28 w 156"/>
                  <a:gd name="T67" fmla="*/ 106 h 262"/>
                  <a:gd name="T68" fmla="*/ 39 w 156"/>
                  <a:gd name="T69" fmla="*/ 117 h 262"/>
                  <a:gd name="T70" fmla="*/ 33 w 156"/>
                  <a:gd name="T71" fmla="*/ 150 h 262"/>
                  <a:gd name="T72" fmla="*/ 16 w 156"/>
                  <a:gd name="T73" fmla="*/ 161 h 262"/>
                  <a:gd name="T74" fmla="*/ 44 w 156"/>
                  <a:gd name="T75" fmla="*/ 189 h 262"/>
                  <a:gd name="T76" fmla="*/ 50 w 156"/>
                  <a:gd name="T77" fmla="*/ 195 h 262"/>
                  <a:gd name="T78" fmla="*/ 61 w 156"/>
                  <a:gd name="T79" fmla="*/ 178 h 262"/>
                  <a:gd name="T80" fmla="*/ 72 w 156"/>
                  <a:gd name="T81" fmla="*/ 161 h 262"/>
                  <a:gd name="T82" fmla="*/ 106 w 156"/>
                  <a:gd name="T83" fmla="*/ 156 h 262"/>
                  <a:gd name="T84" fmla="*/ 122 w 156"/>
                  <a:gd name="T85" fmla="*/ 122 h 262"/>
                  <a:gd name="T86" fmla="*/ 139 w 156"/>
                  <a:gd name="T87" fmla="*/ 89 h 2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6"/>
                  <a:gd name="T133" fmla="*/ 0 h 262"/>
                  <a:gd name="T134" fmla="*/ 156 w 156"/>
                  <a:gd name="T135" fmla="*/ 262 h 26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6" h="262">
                    <a:moveTo>
                      <a:pt x="145" y="83"/>
                    </a:moveTo>
                    <a:lnTo>
                      <a:pt x="150" y="94"/>
                    </a:lnTo>
                    <a:lnTo>
                      <a:pt x="145" y="83"/>
                    </a:lnTo>
                    <a:lnTo>
                      <a:pt x="145" y="78"/>
                    </a:lnTo>
                    <a:lnTo>
                      <a:pt x="156" y="72"/>
                    </a:lnTo>
                    <a:lnTo>
                      <a:pt x="150" y="61"/>
                    </a:lnTo>
                    <a:lnTo>
                      <a:pt x="145" y="50"/>
                    </a:lnTo>
                    <a:lnTo>
                      <a:pt x="145" y="33"/>
                    </a:lnTo>
                    <a:lnTo>
                      <a:pt x="145" y="16"/>
                    </a:lnTo>
                    <a:lnTo>
                      <a:pt x="139" y="5"/>
                    </a:lnTo>
                    <a:lnTo>
                      <a:pt x="145" y="0"/>
                    </a:lnTo>
                    <a:lnTo>
                      <a:pt x="150" y="11"/>
                    </a:lnTo>
                    <a:lnTo>
                      <a:pt x="145" y="22"/>
                    </a:lnTo>
                    <a:lnTo>
                      <a:pt x="145" y="33"/>
                    </a:lnTo>
                    <a:lnTo>
                      <a:pt x="150" y="39"/>
                    </a:lnTo>
                    <a:lnTo>
                      <a:pt x="150" y="44"/>
                    </a:lnTo>
                    <a:lnTo>
                      <a:pt x="150" y="55"/>
                    </a:lnTo>
                    <a:lnTo>
                      <a:pt x="156" y="67"/>
                    </a:lnTo>
                    <a:lnTo>
                      <a:pt x="150" y="83"/>
                    </a:lnTo>
                    <a:lnTo>
                      <a:pt x="150" y="100"/>
                    </a:lnTo>
                    <a:lnTo>
                      <a:pt x="139" y="106"/>
                    </a:lnTo>
                    <a:lnTo>
                      <a:pt x="145" y="106"/>
                    </a:lnTo>
                    <a:lnTo>
                      <a:pt x="145" y="111"/>
                    </a:lnTo>
                    <a:lnTo>
                      <a:pt x="122" y="128"/>
                    </a:lnTo>
                    <a:lnTo>
                      <a:pt x="122" y="145"/>
                    </a:lnTo>
                    <a:lnTo>
                      <a:pt x="117" y="156"/>
                    </a:lnTo>
                    <a:lnTo>
                      <a:pt x="111" y="167"/>
                    </a:lnTo>
                    <a:lnTo>
                      <a:pt x="106" y="167"/>
                    </a:lnTo>
                    <a:lnTo>
                      <a:pt x="100" y="167"/>
                    </a:lnTo>
                    <a:lnTo>
                      <a:pt x="94" y="167"/>
                    </a:lnTo>
                    <a:lnTo>
                      <a:pt x="89" y="173"/>
                    </a:lnTo>
                    <a:lnTo>
                      <a:pt x="78" y="173"/>
                    </a:lnTo>
                    <a:lnTo>
                      <a:pt x="67" y="173"/>
                    </a:lnTo>
                    <a:lnTo>
                      <a:pt x="67" y="184"/>
                    </a:lnTo>
                    <a:lnTo>
                      <a:pt x="67" y="200"/>
                    </a:lnTo>
                    <a:lnTo>
                      <a:pt x="72" y="195"/>
                    </a:lnTo>
                    <a:lnTo>
                      <a:pt x="72" y="200"/>
                    </a:lnTo>
                    <a:lnTo>
                      <a:pt x="78" y="206"/>
                    </a:lnTo>
                    <a:lnTo>
                      <a:pt x="72" y="212"/>
                    </a:lnTo>
                    <a:lnTo>
                      <a:pt x="67" y="217"/>
                    </a:lnTo>
                    <a:lnTo>
                      <a:pt x="72" y="217"/>
                    </a:lnTo>
                    <a:lnTo>
                      <a:pt x="83" y="217"/>
                    </a:lnTo>
                    <a:lnTo>
                      <a:pt x="89" y="234"/>
                    </a:lnTo>
                    <a:lnTo>
                      <a:pt x="89" y="245"/>
                    </a:lnTo>
                    <a:lnTo>
                      <a:pt x="100" y="262"/>
                    </a:lnTo>
                    <a:lnTo>
                      <a:pt x="94" y="262"/>
                    </a:lnTo>
                    <a:lnTo>
                      <a:pt x="89" y="256"/>
                    </a:lnTo>
                    <a:lnTo>
                      <a:pt x="78" y="251"/>
                    </a:lnTo>
                    <a:lnTo>
                      <a:pt x="61" y="245"/>
                    </a:lnTo>
                    <a:lnTo>
                      <a:pt x="50" y="234"/>
                    </a:lnTo>
                    <a:lnTo>
                      <a:pt x="44" y="228"/>
                    </a:lnTo>
                    <a:lnTo>
                      <a:pt x="44" y="217"/>
                    </a:lnTo>
                    <a:lnTo>
                      <a:pt x="28" y="212"/>
                    </a:lnTo>
                    <a:lnTo>
                      <a:pt x="16" y="200"/>
                    </a:lnTo>
                    <a:lnTo>
                      <a:pt x="5" y="178"/>
                    </a:lnTo>
                    <a:lnTo>
                      <a:pt x="0" y="167"/>
                    </a:lnTo>
                    <a:lnTo>
                      <a:pt x="0" y="156"/>
                    </a:lnTo>
                    <a:lnTo>
                      <a:pt x="5" y="145"/>
                    </a:lnTo>
                    <a:lnTo>
                      <a:pt x="16" y="139"/>
                    </a:lnTo>
                    <a:lnTo>
                      <a:pt x="22" y="134"/>
                    </a:lnTo>
                    <a:lnTo>
                      <a:pt x="22" y="122"/>
                    </a:lnTo>
                    <a:lnTo>
                      <a:pt x="22" y="111"/>
                    </a:lnTo>
                    <a:lnTo>
                      <a:pt x="22" y="100"/>
                    </a:lnTo>
                    <a:lnTo>
                      <a:pt x="28" y="94"/>
                    </a:lnTo>
                    <a:lnTo>
                      <a:pt x="33" y="78"/>
                    </a:lnTo>
                    <a:lnTo>
                      <a:pt x="39" y="72"/>
                    </a:lnTo>
                    <a:lnTo>
                      <a:pt x="39" y="67"/>
                    </a:lnTo>
                    <a:lnTo>
                      <a:pt x="44" y="61"/>
                    </a:lnTo>
                    <a:lnTo>
                      <a:pt x="55" y="44"/>
                    </a:lnTo>
                    <a:lnTo>
                      <a:pt x="61" y="39"/>
                    </a:lnTo>
                    <a:lnTo>
                      <a:pt x="67" y="28"/>
                    </a:lnTo>
                    <a:lnTo>
                      <a:pt x="72" y="22"/>
                    </a:lnTo>
                    <a:lnTo>
                      <a:pt x="78" y="39"/>
                    </a:lnTo>
                    <a:lnTo>
                      <a:pt x="89" y="44"/>
                    </a:lnTo>
                    <a:lnTo>
                      <a:pt x="78" y="44"/>
                    </a:lnTo>
                    <a:lnTo>
                      <a:pt x="72" y="44"/>
                    </a:lnTo>
                    <a:lnTo>
                      <a:pt x="67" y="55"/>
                    </a:lnTo>
                    <a:lnTo>
                      <a:pt x="72" y="55"/>
                    </a:lnTo>
                    <a:lnTo>
                      <a:pt x="83" y="55"/>
                    </a:lnTo>
                    <a:lnTo>
                      <a:pt x="89" y="55"/>
                    </a:lnTo>
                    <a:lnTo>
                      <a:pt x="100" y="55"/>
                    </a:lnTo>
                    <a:lnTo>
                      <a:pt x="111" y="61"/>
                    </a:lnTo>
                    <a:lnTo>
                      <a:pt x="106" y="61"/>
                    </a:lnTo>
                    <a:lnTo>
                      <a:pt x="100" y="67"/>
                    </a:lnTo>
                    <a:lnTo>
                      <a:pt x="94" y="78"/>
                    </a:lnTo>
                    <a:lnTo>
                      <a:pt x="89" y="83"/>
                    </a:lnTo>
                    <a:lnTo>
                      <a:pt x="83" y="89"/>
                    </a:lnTo>
                    <a:lnTo>
                      <a:pt x="78" y="94"/>
                    </a:lnTo>
                    <a:lnTo>
                      <a:pt x="78" y="89"/>
                    </a:lnTo>
                    <a:lnTo>
                      <a:pt x="78" y="83"/>
                    </a:lnTo>
                    <a:lnTo>
                      <a:pt x="78" y="78"/>
                    </a:lnTo>
                    <a:lnTo>
                      <a:pt x="72" y="83"/>
                    </a:lnTo>
                    <a:lnTo>
                      <a:pt x="61" y="83"/>
                    </a:lnTo>
                    <a:lnTo>
                      <a:pt x="61" y="89"/>
                    </a:lnTo>
                    <a:lnTo>
                      <a:pt x="55" y="94"/>
                    </a:lnTo>
                    <a:lnTo>
                      <a:pt x="50" y="89"/>
                    </a:lnTo>
                    <a:lnTo>
                      <a:pt x="55" y="83"/>
                    </a:lnTo>
                    <a:lnTo>
                      <a:pt x="50" y="83"/>
                    </a:lnTo>
                    <a:lnTo>
                      <a:pt x="39" y="94"/>
                    </a:lnTo>
                    <a:lnTo>
                      <a:pt x="28" y="100"/>
                    </a:lnTo>
                    <a:lnTo>
                      <a:pt x="28" y="106"/>
                    </a:lnTo>
                    <a:lnTo>
                      <a:pt x="28" y="117"/>
                    </a:lnTo>
                    <a:lnTo>
                      <a:pt x="33" y="122"/>
                    </a:lnTo>
                    <a:lnTo>
                      <a:pt x="39" y="117"/>
                    </a:lnTo>
                    <a:lnTo>
                      <a:pt x="33" y="122"/>
                    </a:lnTo>
                    <a:lnTo>
                      <a:pt x="28" y="139"/>
                    </a:lnTo>
                    <a:lnTo>
                      <a:pt x="33" y="150"/>
                    </a:lnTo>
                    <a:lnTo>
                      <a:pt x="28" y="150"/>
                    </a:lnTo>
                    <a:lnTo>
                      <a:pt x="16" y="156"/>
                    </a:lnTo>
                    <a:lnTo>
                      <a:pt x="16" y="161"/>
                    </a:lnTo>
                    <a:lnTo>
                      <a:pt x="22" y="173"/>
                    </a:lnTo>
                    <a:lnTo>
                      <a:pt x="33" y="184"/>
                    </a:lnTo>
                    <a:lnTo>
                      <a:pt x="44" y="189"/>
                    </a:lnTo>
                    <a:lnTo>
                      <a:pt x="39" y="195"/>
                    </a:lnTo>
                    <a:lnTo>
                      <a:pt x="44" y="195"/>
                    </a:lnTo>
                    <a:lnTo>
                      <a:pt x="50" y="195"/>
                    </a:lnTo>
                    <a:lnTo>
                      <a:pt x="61" y="200"/>
                    </a:lnTo>
                    <a:lnTo>
                      <a:pt x="61" y="195"/>
                    </a:lnTo>
                    <a:lnTo>
                      <a:pt x="61" y="178"/>
                    </a:lnTo>
                    <a:lnTo>
                      <a:pt x="55" y="173"/>
                    </a:lnTo>
                    <a:lnTo>
                      <a:pt x="61" y="173"/>
                    </a:lnTo>
                    <a:lnTo>
                      <a:pt x="72" y="161"/>
                    </a:lnTo>
                    <a:lnTo>
                      <a:pt x="83" y="150"/>
                    </a:lnTo>
                    <a:lnTo>
                      <a:pt x="94" y="161"/>
                    </a:lnTo>
                    <a:lnTo>
                      <a:pt x="106" y="156"/>
                    </a:lnTo>
                    <a:lnTo>
                      <a:pt x="106" y="150"/>
                    </a:lnTo>
                    <a:lnTo>
                      <a:pt x="111" y="139"/>
                    </a:lnTo>
                    <a:lnTo>
                      <a:pt x="122" y="122"/>
                    </a:lnTo>
                    <a:lnTo>
                      <a:pt x="134" y="111"/>
                    </a:lnTo>
                    <a:lnTo>
                      <a:pt x="134" y="106"/>
                    </a:lnTo>
                    <a:lnTo>
                      <a:pt x="139" y="89"/>
                    </a:lnTo>
                    <a:lnTo>
                      <a:pt x="145" y="78"/>
                    </a:lnTo>
                    <a:lnTo>
                      <a:pt x="145" y="83"/>
                    </a:lnTo>
                    <a:close/>
                  </a:path>
                </a:pathLst>
              </a:custGeom>
              <a:solidFill>
                <a:srgbClr val="33CCFF"/>
              </a:solidFill>
              <a:ln w="3175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2" name="Freeform 49"/>
              <p:cNvSpPr>
                <a:spLocks/>
              </p:cNvSpPr>
              <p:nvPr/>
            </p:nvSpPr>
            <p:spPr bwMode="auto">
              <a:xfrm>
                <a:off x="1123" y="2148"/>
                <a:ext cx="151" cy="151"/>
              </a:xfrm>
              <a:custGeom>
                <a:avLst/>
                <a:gdLst>
                  <a:gd name="T0" fmla="*/ 145 w 151"/>
                  <a:gd name="T1" fmla="*/ 11 h 151"/>
                  <a:gd name="T2" fmla="*/ 139 w 151"/>
                  <a:gd name="T3" fmla="*/ 11 h 151"/>
                  <a:gd name="T4" fmla="*/ 112 w 151"/>
                  <a:gd name="T5" fmla="*/ 45 h 151"/>
                  <a:gd name="T6" fmla="*/ 117 w 151"/>
                  <a:gd name="T7" fmla="*/ 56 h 151"/>
                  <a:gd name="T8" fmla="*/ 112 w 151"/>
                  <a:gd name="T9" fmla="*/ 67 h 151"/>
                  <a:gd name="T10" fmla="*/ 106 w 151"/>
                  <a:gd name="T11" fmla="*/ 73 h 151"/>
                  <a:gd name="T12" fmla="*/ 95 w 151"/>
                  <a:gd name="T13" fmla="*/ 90 h 151"/>
                  <a:gd name="T14" fmla="*/ 84 w 151"/>
                  <a:gd name="T15" fmla="*/ 73 h 151"/>
                  <a:gd name="T16" fmla="*/ 95 w 151"/>
                  <a:gd name="T17" fmla="*/ 62 h 151"/>
                  <a:gd name="T18" fmla="*/ 117 w 151"/>
                  <a:gd name="T19" fmla="*/ 51 h 151"/>
                  <a:gd name="T20" fmla="*/ 95 w 151"/>
                  <a:gd name="T21" fmla="*/ 51 h 151"/>
                  <a:gd name="T22" fmla="*/ 89 w 151"/>
                  <a:gd name="T23" fmla="*/ 62 h 151"/>
                  <a:gd name="T24" fmla="*/ 72 w 151"/>
                  <a:gd name="T25" fmla="*/ 73 h 151"/>
                  <a:gd name="T26" fmla="*/ 50 w 151"/>
                  <a:gd name="T27" fmla="*/ 73 h 151"/>
                  <a:gd name="T28" fmla="*/ 28 w 151"/>
                  <a:gd name="T29" fmla="*/ 78 h 151"/>
                  <a:gd name="T30" fmla="*/ 11 w 151"/>
                  <a:gd name="T31" fmla="*/ 84 h 151"/>
                  <a:gd name="T32" fmla="*/ 6 w 151"/>
                  <a:gd name="T33" fmla="*/ 106 h 151"/>
                  <a:gd name="T34" fmla="*/ 33 w 151"/>
                  <a:gd name="T35" fmla="*/ 106 h 151"/>
                  <a:gd name="T36" fmla="*/ 61 w 151"/>
                  <a:gd name="T37" fmla="*/ 90 h 151"/>
                  <a:gd name="T38" fmla="*/ 78 w 151"/>
                  <a:gd name="T39" fmla="*/ 73 h 151"/>
                  <a:gd name="T40" fmla="*/ 84 w 151"/>
                  <a:gd name="T41" fmla="*/ 84 h 151"/>
                  <a:gd name="T42" fmla="*/ 84 w 151"/>
                  <a:gd name="T43" fmla="*/ 95 h 151"/>
                  <a:gd name="T44" fmla="*/ 67 w 151"/>
                  <a:gd name="T45" fmla="*/ 106 h 151"/>
                  <a:gd name="T46" fmla="*/ 56 w 151"/>
                  <a:gd name="T47" fmla="*/ 117 h 151"/>
                  <a:gd name="T48" fmla="*/ 50 w 151"/>
                  <a:gd name="T49" fmla="*/ 134 h 151"/>
                  <a:gd name="T50" fmla="*/ 67 w 151"/>
                  <a:gd name="T51" fmla="*/ 151 h 151"/>
                  <a:gd name="T52" fmla="*/ 84 w 151"/>
                  <a:gd name="T53" fmla="*/ 129 h 151"/>
                  <a:gd name="T54" fmla="*/ 89 w 151"/>
                  <a:gd name="T55" fmla="*/ 117 h 151"/>
                  <a:gd name="T56" fmla="*/ 106 w 151"/>
                  <a:gd name="T57" fmla="*/ 101 h 151"/>
                  <a:gd name="T58" fmla="*/ 112 w 151"/>
                  <a:gd name="T59" fmla="*/ 90 h 151"/>
                  <a:gd name="T60" fmla="*/ 112 w 151"/>
                  <a:gd name="T61" fmla="*/ 73 h 151"/>
                  <a:gd name="T62" fmla="*/ 139 w 151"/>
                  <a:gd name="T63" fmla="*/ 56 h 151"/>
                  <a:gd name="T64" fmla="*/ 151 w 151"/>
                  <a:gd name="T65" fmla="*/ 45 h 151"/>
                  <a:gd name="T66" fmla="*/ 139 w 151"/>
                  <a:gd name="T67" fmla="*/ 39 h 151"/>
                  <a:gd name="T68" fmla="*/ 134 w 151"/>
                  <a:gd name="T69" fmla="*/ 28 h 151"/>
                  <a:gd name="T70" fmla="*/ 139 w 151"/>
                  <a:gd name="T71" fmla="*/ 51 h 151"/>
                  <a:gd name="T72" fmla="*/ 123 w 151"/>
                  <a:gd name="T73" fmla="*/ 51 h 151"/>
                  <a:gd name="T74" fmla="*/ 134 w 151"/>
                  <a:gd name="T75" fmla="*/ 28 h 15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1"/>
                  <a:gd name="T115" fmla="*/ 0 h 151"/>
                  <a:gd name="T116" fmla="*/ 151 w 151"/>
                  <a:gd name="T117" fmla="*/ 151 h 15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1" h="151">
                    <a:moveTo>
                      <a:pt x="134" y="28"/>
                    </a:moveTo>
                    <a:lnTo>
                      <a:pt x="145" y="11"/>
                    </a:lnTo>
                    <a:lnTo>
                      <a:pt x="145" y="0"/>
                    </a:lnTo>
                    <a:lnTo>
                      <a:pt x="139" y="11"/>
                    </a:lnTo>
                    <a:lnTo>
                      <a:pt x="128" y="28"/>
                    </a:lnTo>
                    <a:lnTo>
                      <a:pt x="112" y="45"/>
                    </a:lnTo>
                    <a:lnTo>
                      <a:pt x="117" y="51"/>
                    </a:lnTo>
                    <a:lnTo>
                      <a:pt x="117" y="56"/>
                    </a:lnTo>
                    <a:lnTo>
                      <a:pt x="112" y="67"/>
                    </a:lnTo>
                    <a:lnTo>
                      <a:pt x="106" y="73"/>
                    </a:lnTo>
                    <a:lnTo>
                      <a:pt x="106" y="78"/>
                    </a:lnTo>
                    <a:lnTo>
                      <a:pt x="95" y="90"/>
                    </a:lnTo>
                    <a:lnTo>
                      <a:pt x="89" y="84"/>
                    </a:lnTo>
                    <a:lnTo>
                      <a:pt x="84" y="73"/>
                    </a:lnTo>
                    <a:lnTo>
                      <a:pt x="89" y="67"/>
                    </a:lnTo>
                    <a:lnTo>
                      <a:pt x="95" y="62"/>
                    </a:lnTo>
                    <a:lnTo>
                      <a:pt x="100" y="51"/>
                    </a:lnTo>
                    <a:lnTo>
                      <a:pt x="117" y="51"/>
                    </a:lnTo>
                    <a:lnTo>
                      <a:pt x="112" y="45"/>
                    </a:lnTo>
                    <a:lnTo>
                      <a:pt x="95" y="51"/>
                    </a:lnTo>
                    <a:lnTo>
                      <a:pt x="95" y="56"/>
                    </a:lnTo>
                    <a:lnTo>
                      <a:pt x="89" y="62"/>
                    </a:lnTo>
                    <a:lnTo>
                      <a:pt x="84" y="67"/>
                    </a:lnTo>
                    <a:lnTo>
                      <a:pt x="72" y="73"/>
                    </a:lnTo>
                    <a:lnTo>
                      <a:pt x="61" y="73"/>
                    </a:lnTo>
                    <a:lnTo>
                      <a:pt x="50" y="73"/>
                    </a:lnTo>
                    <a:lnTo>
                      <a:pt x="45" y="73"/>
                    </a:lnTo>
                    <a:lnTo>
                      <a:pt x="28" y="78"/>
                    </a:lnTo>
                    <a:lnTo>
                      <a:pt x="17" y="84"/>
                    </a:lnTo>
                    <a:lnTo>
                      <a:pt x="11" y="84"/>
                    </a:lnTo>
                    <a:lnTo>
                      <a:pt x="0" y="90"/>
                    </a:lnTo>
                    <a:lnTo>
                      <a:pt x="6" y="106"/>
                    </a:lnTo>
                    <a:lnTo>
                      <a:pt x="17" y="112"/>
                    </a:lnTo>
                    <a:lnTo>
                      <a:pt x="33" y="106"/>
                    </a:lnTo>
                    <a:lnTo>
                      <a:pt x="50" y="101"/>
                    </a:lnTo>
                    <a:lnTo>
                      <a:pt x="61" y="90"/>
                    </a:lnTo>
                    <a:lnTo>
                      <a:pt x="67" y="78"/>
                    </a:lnTo>
                    <a:lnTo>
                      <a:pt x="78" y="73"/>
                    </a:lnTo>
                    <a:lnTo>
                      <a:pt x="84" y="73"/>
                    </a:lnTo>
                    <a:lnTo>
                      <a:pt x="84" y="84"/>
                    </a:lnTo>
                    <a:lnTo>
                      <a:pt x="89" y="90"/>
                    </a:lnTo>
                    <a:lnTo>
                      <a:pt x="84" y="95"/>
                    </a:lnTo>
                    <a:lnTo>
                      <a:pt x="67" y="101"/>
                    </a:lnTo>
                    <a:lnTo>
                      <a:pt x="67" y="106"/>
                    </a:lnTo>
                    <a:lnTo>
                      <a:pt x="61" y="106"/>
                    </a:lnTo>
                    <a:lnTo>
                      <a:pt x="56" y="117"/>
                    </a:lnTo>
                    <a:lnTo>
                      <a:pt x="50" y="123"/>
                    </a:lnTo>
                    <a:lnTo>
                      <a:pt x="50" y="134"/>
                    </a:lnTo>
                    <a:lnTo>
                      <a:pt x="50" y="145"/>
                    </a:lnTo>
                    <a:lnTo>
                      <a:pt x="67" y="151"/>
                    </a:lnTo>
                    <a:lnTo>
                      <a:pt x="84" y="145"/>
                    </a:lnTo>
                    <a:lnTo>
                      <a:pt x="84" y="129"/>
                    </a:lnTo>
                    <a:lnTo>
                      <a:pt x="78" y="117"/>
                    </a:lnTo>
                    <a:lnTo>
                      <a:pt x="89" y="117"/>
                    </a:lnTo>
                    <a:lnTo>
                      <a:pt x="89" y="106"/>
                    </a:lnTo>
                    <a:lnTo>
                      <a:pt x="106" y="101"/>
                    </a:lnTo>
                    <a:lnTo>
                      <a:pt x="112" y="95"/>
                    </a:lnTo>
                    <a:lnTo>
                      <a:pt x="112" y="90"/>
                    </a:lnTo>
                    <a:lnTo>
                      <a:pt x="106" y="84"/>
                    </a:lnTo>
                    <a:lnTo>
                      <a:pt x="112" y="73"/>
                    </a:lnTo>
                    <a:lnTo>
                      <a:pt x="123" y="73"/>
                    </a:lnTo>
                    <a:lnTo>
                      <a:pt x="139" y="56"/>
                    </a:lnTo>
                    <a:lnTo>
                      <a:pt x="139" y="51"/>
                    </a:lnTo>
                    <a:lnTo>
                      <a:pt x="151" y="45"/>
                    </a:lnTo>
                    <a:lnTo>
                      <a:pt x="151" y="34"/>
                    </a:lnTo>
                    <a:lnTo>
                      <a:pt x="139" y="39"/>
                    </a:lnTo>
                    <a:lnTo>
                      <a:pt x="139" y="28"/>
                    </a:lnTo>
                    <a:lnTo>
                      <a:pt x="134" y="28"/>
                    </a:lnTo>
                    <a:lnTo>
                      <a:pt x="145" y="39"/>
                    </a:lnTo>
                    <a:lnTo>
                      <a:pt x="139" y="51"/>
                    </a:lnTo>
                    <a:lnTo>
                      <a:pt x="128" y="51"/>
                    </a:lnTo>
                    <a:lnTo>
                      <a:pt x="123" y="51"/>
                    </a:lnTo>
                    <a:lnTo>
                      <a:pt x="128" y="34"/>
                    </a:lnTo>
                    <a:lnTo>
                      <a:pt x="134" y="28"/>
                    </a:lnTo>
                    <a:close/>
                  </a:path>
                </a:pathLst>
              </a:custGeom>
              <a:solidFill>
                <a:srgbClr val="33CCFF"/>
              </a:solidFill>
              <a:ln w="3175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3" name="Freeform 50"/>
              <p:cNvSpPr>
                <a:spLocks/>
              </p:cNvSpPr>
              <p:nvPr/>
            </p:nvSpPr>
            <p:spPr bwMode="auto">
              <a:xfrm>
                <a:off x="1402" y="2009"/>
                <a:ext cx="139" cy="67"/>
              </a:xfrm>
              <a:custGeom>
                <a:avLst/>
                <a:gdLst>
                  <a:gd name="T0" fmla="*/ 17 w 139"/>
                  <a:gd name="T1" fmla="*/ 50 h 67"/>
                  <a:gd name="T2" fmla="*/ 39 w 139"/>
                  <a:gd name="T3" fmla="*/ 33 h 67"/>
                  <a:gd name="T4" fmla="*/ 50 w 139"/>
                  <a:gd name="T5" fmla="*/ 28 h 67"/>
                  <a:gd name="T6" fmla="*/ 56 w 139"/>
                  <a:gd name="T7" fmla="*/ 17 h 67"/>
                  <a:gd name="T8" fmla="*/ 78 w 139"/>
                  <a:gd name="T9" fmla="*/ 5 h 67"/>
                  <a:gd name="T10" fmla="*/ 84 w 139"/>
                  <a:gd name="T11" fmla="*/ 5 h 67"/>
                  <a:gd name="T12" fmla="*/ 89 w 139"/>
                  <a:gd name="T13" fmla="*/ 11 h 67"/>
                  <a:gd name="T14" fmla="*/ 106 w 139"/>
                  <a:gd name="T15" fmla="*/ 5 h 67"/>
                  <a:gd name="T16" fmla="*/ 134 w 139"/>
                  <a:gd name="T17" fmla="*/ 0 h 67"/>
                  <a:gd name="T18" fmla="*/ 139 w 139"/>
                  <a:gd name="T19" fmla="*/ 0 h 67"/>
                  <a:gd name="T20" fmla="*/ 139 w 139"/>
                  <a:gd name="T21" fmla="*/ 11 h 67"/>
                  <a:gd name="T22" fmla="*/ 117 w 139"/>
                  <a:gd name="T23" fmla="*/ 11 h 67"/>
                  <a:gd name="T24" fmla="*/ 106 w 139"/>
                  <a:gd name="T25" fmla="*/ 17 h 67"/>
                  <a:gd name="T26" fmla="*/ 95 w 139"/>
                  <a:gd name="T27" fmla="*/ 17 h 67"/>
                  <a:gd name="T28" fmla="*/ 67 w 139"/>
                  <a:gd name="T29" fmla="*/ 28 h 67"/>
                  <a:gd name="T30" fmla="*/ 56 w 139"/>
                  <a:gd name="T31" fmla="*/ 44 h 67"/>
                  <a:gd name="T32" fmla="*/ 67 w 139"/>
                  <a:gd name="T33" fmla="*/ 44 h 67"/>
                  <a:gd name="T34" fmla="*/ 67 w 139"/>
                  <a:gd name="T35" fmla="*/ 56 h 67"/>
                  <a:gd name="T36" fmla="*/ 56 w 139"/>
                  <a:gd name="T37" fmla="*/ 61 h 67"/>
                  <a:gd name="T38" fmla="*/ 28 w 139"/>
                  <a:gd name="T39" fmla="*/ 67 h 67"/>
                  <a:gd name="T40" fmla="*/ 17 w 139"/>
                  <a:gd name="T41" fmla="*/ 50 h 67"/>
                  <a:gd name="T42" fmla="*/ 0 w 139"/>
                  <a:gd name="T43" fmla="*/ 50 h 67"/>
                  <a:gd name="T44" fmla="*/ 17 w 139"/>
                  <a:gd name="T45" fmla="*/ 50 h 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9"/>
                  <a:gd name="T70" fmla="*/ 0 h 67"/>
                  <a:gd name="T71" fmla="*/ 139 w 139"/>
                  <a:gd name="T72" fmla="*/ 67 h 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9" h="67">
                    <a:moveTo>
                      <a:pt x="17" y="50"/>
                    </a:moveTo>
                    <a:lnTo>
                      <a:pt x="39" y="33"/>
                    </a:lnTo>
                    <a:lnTo>
                      <a:pt x="50" y="28"/>
                    </a:lnTo>
                    <a:lnTo>
                      <a:pt x="56" y="17"/>
                    </a:lnTo>
                    <a:lnTo>
                      <a:pt x="78" y="5"/>
                    </a:lnTo>
                    <a:lnTo>
                      <a:pt x="84" y="5"/>
                    </a:lnTo>
                    <a:lnTo>
                      <a:pt x="89" y="11"/>
                    </a:lnTo>
                    <a:lnTo>
                      <a:pt x="106" y="5"/>
                    </a:lnTo>
                    <a:lnTo>
                      <a:pt x="134" y="0"/>
                    </a:lnTo>
                    <a:lnTo>
                      <a:pt x="139" y="0"/>
                    </a:lnTo>
                    <a:lnTo>
                      <a:pt x="139" y="11"/>
                    </a:lnTo>
                    <a:lnTo>
                      <a:pt x="117" y="11"/>
                    </a:lnTo>
                    <a:lnTo>
                      <a:pt x="106" y="17"/>
                    </a:lnTo>
                    <a:lnTo>
                      <a:pt x="95" y="17"/>
                    </a:lnTo>
                    <a:lnTo>
                      <a:pt x="67" y="28"/>
                    </a:lnTo>
                    <a:lnTo>
                      <a:pt x="56" y="44"/>
                    </a:lnTo>
                    <a:lnTo>
                      <a:pt x="67" y="44"/>
                    </a:lnTo>
                    <a:lnTo>
                      <a:pt x="67" y="56"/>
                    </a:lnTo>
                    <a:lnTo>
                      <a:pt x="56" y="61"/>
                    </a:lnTo>
                    <a:lnTo>
                      <a:pt x="28" y="67"/>
                    </a:lnTo>
                    <a:lnTo>
                      <a:pt x="17" y="50"/>
                    </a:lnTo>
                    <a:lnTo>
                      <a:pt x="0" y="50"/>
                    </a:lnTo>
                    <a:lnTo>
                      <a:pt x="17" y="50"/>
                    </a:lnTo>
                    <a:close/>
                  </a:path>
                </a:pathLst>
              </a:custGeom>
              <a:solidFill>
                <a:srgbClr val="33CCFF"/>
              </a:solidFill>
              <a:ln w="3175" cmpd="sng">
                <a:solidFill>
                  <a:srgbClr val="33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85" name="Line 62"/>
            <p:cNvSpPr>
              <a:spLocks noChangeShapeType="1"/>
            </p:cNvSpPr>
            <p:nvPr/>
          </p:nvSpPr>
          <p:spPr bwMode="auto">
            <a:xfrm flipH="1">
              <a:off x="4610100" y="4621213"/>
              <a:ext cx="22225" cy="6350"/>
            </a:xfrm>
            <a:prstGeom prst="line">
              <a:avLst/>
            </a:prstGeom>
            <a:noFill/>
            <a:ln w="9525">
              <a:solidFill>
                <a:srgbClr val="2C8BC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Freeform 63"/>
            <p:cNvSpPr>
              <a:spLocks/>
            </p:cNvSpPr>
            <p:nvPr/>
          </p:nvSpPr>
          <p:spPr bwMode="auto">
            <a:xfrm>
              <a:off x="5162550" y="3414713"/>
              <a:ext cx="215900" cy="360362"/>
            </a:xfrm>
            <a:custGeom>
              <a:avLst/>
              <a:gdLst>
                <a:gd name="T0" fmla="*/ 2147483647 w 167"/>
                <a:gd name="T1" fmla="*/ 0 h 301"/>
                <a:gd name="T2" fmla="*/ 2147483647 w 167"/>
                <a:gd name="T3" fmla="*/ 2147483647 h 301"/>
                <a:gd name="T4" fmla="*/ 2147483647 w 167"/>
                <a:gd name="T5" fmla="*/ 2147483647 h 301"/>
                <a:gd name="T6" fmla="*/ 2147483647 w 167"/>
                <a:gd name="T7" fmla="*/ 2147483647 h 301"/>
                <a:gd name="T8" fmla="*/ 2147483647 w 167"/>
                <a:gd name="T9" fmla="*/ 2147483647 h 301"/>
                <a:gd name="T10" fmla="*/ 2147483647 w 167"/>
                <a:gd name="T11" fmla="*/ 2147483647 h 301"/>
                <a:gd name="T12" fmla="*/ 2147483647 w 167"/>
                <a:gd name="T13" fmla="*/ 2147483647 h 301"/>
                <a:gd name="T14" fmla="*/ 2147483647 w 167"/>
                <a:gd name="T15" fmla="*/ 2147483647 h 301"/>
                <a:gd name="T16" fmla="*/ 2147483647 w 167"/>
                <a:gd name="T17" fmla="*/ 2147483647 h 301"/>
                <a:gd name="T18" fmla="*/ 2147483647 w 167"/>
                <a:gd name="T19" fmla="*/ 2147483647 h 301"/>
                <a:gd name="T20" fmla="*/ 2147483647 w 167"/>
                <a:gd name="T21" fmla="*/ 2147483647 h 301"/>
                <a:gd name="T22" fmla="*/ 2147483647 w 167"/>
                <a:gd name="T23" fmla="*/ 2147483647 h 301"/>
                <a:gd name="T24" fmla="*/ 2147483647 w 167"/>
                <a:gd name="T25" fmla="*/ 2147483647 h 301"/>
                <a:gd name="T26" fmla="*/ 2147483647 w 167"/>
                <a:gd name="T27" fmla="*/ 2147483647 h 301"/>
                <a:gd name="T28" fmla="*/ 2147483647 w 167"/>
                <a:gd name="T29" fmla="*/ 2147483647 h 301"/>
                <a:gd name="T30" fmla="*/ 2147483647 w 167"/>
                <a:gd name="T31" fmla="*/ 2147483647 h 301"/>
                <a:gd name="T32" fmla="*/ 0 w 167"/>
                <a:gd name="T33" fmla="*/ 2147483647 h 301"/>
                <a:gd name="T34" fmla="*/ 2147483647 w 167"/>
                <a:gd name="T35" fmla="*/ 2147483647 h 301"/>
                <a:gd name="T36" fmla="*/ 2147483647 w 167"/>
                <a:gd name="T37" fmla="*/ 2147483647 h 301"/>
                <a:gd name="T38" fmla="*/ 2147483647 w 167"/>
                <a:gd name="T39" fmla="*/ 2147483647 h 301"/>
                <a:gd name="T40" fmla="*/ 2147483647 w 167"/>
                <a:gd name="T41" fmla="*/ 2147483647 h 301"/>
                <a:gd name="T42" fmla="*/ 2147483647 w 167"/>
                <a:gd name="T43" fmla="*/ 2147483647 h 301"/>
                <a:gd name="T44" fmla="*/ 2147483647 w 167"/>
                <a:gd name="T45" fmla="*/ 2147483647 h 301"/>
                <a:gd name="T46" fmla="*/ 2147483647 w 167"/>
                <a:gd name="T47" fmla="*/ 2147483647 h 301"/>
                <a:gd name="T48" fmla="*/ 2147483647 w 167"/>
                <a:gd name="T49" fmla="*/ 2147483647 h 301"/>
                <a:gd name="T50" fmla="*/ 2147483647 w 167"/>
                <a:gd name="T51" fmla="*/ 2147483647 h 301"/>
                <a:gd name="T52" fmla="*/ 2147483647 w 167"/>
                <a:gd name="T53" fmla="*/ 2147483647 h 301"/>
                <a:gd name="T54" fmla="*/ 2147483647 w 167"/>
                <a:gd name="T55" fmla="*/ 2147483647 h 301"/>
                <a:gd name="T56" fmla="*/ 2147483647 w 167"/>
                <a:gd name="T57" fmla="*/ 2147483647 h 301"/>
                <a:gd name="T58" fmla="*/ 2147483647 w 167"/>
                <a:gd name="T59" fmla="*/ 2147483647 h 301"/>
                <a:gd name="T60" fmla="*/ 2147483647 w 167"/>
                <a:gd name="T61" fmla="*/ 2147483647 h 301"/>
                <a:gd name="T62" fmla="*/ 2147483647 w 167"/>
                <a:gd name="T63" fmla="*/ 2147483647 h 301"/>
                <a:gd name="T64" fmla="*/ 2147483647 w 167"/>
                <a:gd name="T65" fmla="*/ 2147483647 h 301"/>
                <a:gd name="T66" fmla="*/ 2147483647 w 167"/>
                <a:gd name="T67" fmla="*/ 2147483647 h 301"/>
                <a:gd name="T68" fmla="*/ 2147483647 w 167"/>
                <a:gd name="T69" fmla="*/ 2147483647 h 301"/>
                <a:gd name="T70" fmla="*/ 2147483647 w 167"/>
                <a:gd name="T71" fmla="*/ 2147483647 h 301"/>
                <a:gd name="T72" fmla="*/ 2147483647 w 167"/>
                <a:gd name="T73" fmla="*/ 0 h 301"/>
                <a:gd name="T74" fmla="*/ 2147483647 w 167"/>
                <a:gd name="T75" fmla="*/ 0 h 3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7"/>
                <a:gd name="T115" fmla="*/ 0 h 301"/>
                <a:gd name="T116" fmla="*/ 167 w 167"/>
                <a:gd name="T117" fmla="*/ 301 h 3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7" h="301">
                  <a:moveTo>
                    <a:pt x="145" y="0"/>
                  </a:moveTo>
                  <a:lnTo>
                    <a:pt x="145" y="11"/>
                  </a:lnTo>
                  <a:lnTo>
                    <a:pt x="161" y="11"/>
                  </a:lnTo>
                  <a:lnTo>
                    <a:pt x="145" y="11"/>
                  </a:lnTo>
                  <a:lnTo>
                    <a:pt x="145" y="23"/>
                  </a:lnTo>
                  <a:lnTo>
                    <a:pt x="167" y="28"/>
                  </a:lnTo>
                  <a:lnTo>
                    <a:pt x="145" y="28"/>
                  </a:lnTo>
                  <a:lnTo>
                    <a:pt x="139" y="62"/>
                  </a:lnTo>
                  <a:lnTo>
                    <a:pt x="128" y="101"/>
                  </a:lnTo>
                  <a:lnTo>
                    <a:pt x="128" y="106"/>
                  </a:lnTo>
                  <a:lnTo>
                    <a:pt x="106" y="184"/>
                  </a:lnTo>
                  <a:lnTo>
                    <a:pt x="100" y="212"/>
                  </a:lnTo>
                  <a:lnTo>
                    <a:pt x="89" y="240"/>
                  </a:lnTo>
                  <a:lnTo>
                    <a:pt x="67" y="279"/>
                  </a:lnTo>
                  <a:lnTo>
                    <a:pt x="55" y="290"/>
                  </a:lnTo>
                  <a:lnTo>
                    <a:pt x="44" y="290"/>
                  </a:lnTo>
                  <a:lnTo>
                    <a:pt x="0" y="301"/>
                  </a:lnTo>
                  <a:lnTo>
                    <a:pt x="5" y="301"/>
                  </a:lnTo>
                  <a:lnTo>
                    <a:pt x="39" y="290"/>
                  </a:lnTo>
                  <a:lnTo>
                    <a:pt x="67" y="279"/>
                  </a:lnTo>
                  <a:lnTo>
                    <a:pt x="83" y="240"/>
                  </a:lnTo>
                  <a:lnTo>
                    <a:pt x="94" y="212"/>
                  </a:lnTo>
                  <a:lnTo>
                    <a:pt x="106" y="184"/>
                  </a:lnTo>
                  <a:lnTo>
                    <a:pt x="111" y="145"/>
                  </a:lnTo>
                  <a:lnTo>
                    <a:pt x="122" y="106"/>
                  </a:lnTo>
                  <a:lnTo>
                    <a:pt x="128" y="101"/>
                  </a:lnTo>
                  <a:lnTo>
                    <a:pt x="139" y="73"/>
                  </a:lnTo>
                  <a:lnTo>
                    <a:pt x="139" y="39"/>
                  </a:lnTo>
                  <a:lnTo>
                    <a:pt x="117" y="45"/>
                  </a:lnTo>
                  <a:lnTo>
                    <a:pt x="122" y="39"/>
                  </a:lnTo>
                  <a:lnTo>
                    <a:pt x="139" y="34"/>
                  </a:lnTo>
                  <a:lnTo>
                    <a:pt x="145" y="28"/>
                  </a:lnTo>
                  <a:lnTo>
                    <a:pt x="145" y="23"/>
                  </a:lnTo>
                  <a:lnTo>
                    <a:pt x="145" y="11"/>
                  </a:lnTo>
                  <a:lnTo>
                    <a:pt x="134" y="11"/>
                  </a:lnTo>
                  <a:lnTo>
                    <a:pt x="145" y="11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C8B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Line 66"/>
            <p:cNvSpPr>
              <a:spLocks noChangeShapeType="1"/>
            </p:cNvSpPr>
            <p:nvPr/>
          </p:nvSpPr>
          <p:spPr bwMode="auto">
            <a:xfrm>
              <a:off x="4926013" y="4122738"/>
              <a:ext cx="7937" cy="12700"/>
            </a:xfrm>
            <a:prstGeom prst="line">
              <a:avLst/>
            </a:prstGeom>
            <a:noFill/>
            <a:ln w="9525">
              <a:solidFill>
                <a:srgbClr val="E20A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67"/>
            <p:cNvSpPr>
              <a:spLocks noChangeShapeType="1"/>
            </p:cNvSpPr>
            <p:nvPr/>
          </p:nvSpPr>
          <p:spPr bwMode="auto">
            <a:xfrm>
              <a:off x="4883150" y="4233863"/>
              <a:ext cx="22225" cy="33337"/>
            </a:xfrm>
            <a:prstGeom prst="line">
              <a:avLst/>
            </a:prstGeom>
            <a:noFill/>
            <a:ln w="9525">
              <a:solidFill>
                <a:srgbClr val="E20A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68"/>
            <p:cNvSpPr>
              <a:spLocks noChangeShapeType="1"/>
            </p:cNvSpPr>
            <p:nvPr/>
          </p:nvSpPr>
          <p:spPr bwMode="auto">
            <a:xfrm flipV="1">
              <a:off x="4954588" y="4368800"/>
              <a:ext cx="14287" cy="12700"/>
            </a:xfrm>
            <a:prstGeom prst="line">
              <a:avLst/>
            </a:prstGeom>
            <a:noFill/>
            <a:ln w="9525">
              <a:solidFill>
                <a:srgbClr val="E20A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AutoShape 71"/>
            <p:cNvSpPr>
              <a:spLocks noChangeArrowheads="1"/>
            </p:cNvSpPr>
            <p:nvPr/>
          </p:nvSpPr>
          <p:spPr bwMode="auto">
            <a:xfrm rot="8209098">
              <a:off x="4648200" y="3522663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6350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9144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endParaRPr lang="en-US" sz="3200"/>
            </a:p>
          </p:txBody>
        </p:sp>
        <p:sp>
          <p:nvSpPr>
            <p:cNvPr id="32791" name="AutoShape 72"/>
            <p:cNvSpPr>
              <a:spLocks noChangeArrowheads="1"/>
            </p:cNvSpPr>
            <p:nvPr/>
          </p:nvSpPr>
          <p:spPr bwMode="auto">
            <a:xfrm rot="9049098">
              <a:off x="4984750" y="4059238"/>
              <a:ext cx="69850" cy="5556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6350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9144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endParaRPr lang="en-US" sz="3200"/>
            </a:p>
          </p:txBody>
        </p:sp>
        <p:sp>
          <p:nvSpPr>
            <p:cNvPr id="32792" name="Oval 74"/>
            <p:cNvSpPr>
              <a:spLocks noChangeAspect="1" noChangeArrowheads="1"/>
            </p:cNvSpPr>
            <p:nvPr/>
          </p:nvSpPr>
          <p:spPr bwMode="auto">
            <a:xfrm>
              <a:off x="5943600" y="3132138"/>
              <a:ext cx="80963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endParaRPr lang="en-US" sz="3200"/>
            </a:p>
          </p:txBody>
        </p:sp>
        <p:sp>
          <p:nvSpPr>
            <p:cNvPr id="32793" name="Oval 75"/>
            <p:cNvSpPr>
              <a:spLocks noChangeAspect="1" noChangeArrowheads="1"/>
            </p:cNvSpPr>
            <p:nvPr/>
          </p:nvSpPr>
          <p:spPr bwMode="auto">
            <a:xfrm>
              <a:off x="5881688" y="3189288"/>
              <a:ext cx="80962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endParaRPr lang="en-US" sz="3200"/>
            </a:p>
          </p:txBody>
        </p:sp>
        <p:sp>
          <p:nvSpPr>
            <p:cNvPr id="32794" name="Oval 76"/>
            <p:cNvSpPr>
              <a:spLocks noChangeAspect="1" noChangeArrowheads="1"/>
            </p:cNvSpPr>
            <p:nvPr/>
          </p:nvSpPr>
          <p:spPr bwMode="auto">
            <a:xfrm>
              <a:off x="5799138" y="3233738"/>
              <a:ext cx="80962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endParaRPr lang="en-US" sz="3200"/>
            </a:p>
          </p:txBody>
        </p:sp>
        <p:sp>
          <p:nvSpPr>
            <p:cNvPr id="32795" name="Oval 77"/>
            <p:cNvSpPr>
              <a:spLocks noChangeAspect="1" noChangeArrowheads="1"/>
            </p:cNvSpPr>
            <p:nvPr/>
          </p:nvSpPr>
          <p:spPr bwMode="auto">
            <a:xfrm>
              <a:off x="5318125" y="3406775"/>
              <a:ext cx="80963" cy="746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endParaRPr lang="en-US" sz="3200"/>
            </a:p>
          </p:txBody>
        </p:sp>
        <p:sp>
          <p:nvSpPr>
            <p:cNvPr id="32796" name="Oval 80"/>
            <p:cNvSpPr>
              <a:spLocks noChangeAspect="1" noChangeArrowheads="1"/>
            </p:cNvSpPr>
            <p:nvPr/>
          </p:nvSpPr>
          <p:spPr bwMode="auto">
            <a:xfrm>
              <a:off x="4940300" y="4022725"/>
              <a:ext cx="80963" cy="746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endParaRPr lang="en-US" sz="3200"/>
            </a:p>
          </p:txBody>
        </p:sp>
        <p:sp>
          <p:nvSpPr>
            <p:cNvPr id="32797" name="Oval 87"/>
            <p:cNvSpPr>
              <a:spLocks noChangeAspect="1" noChangeArrowheads="1"/>
            </p:cNvSpPr>
            <p:nvPr/>
          </p:nvSpPr>
          <p:spPr bwMode="auto">
            <a:xfrm>
              <a:off x="4605338" y="4570413"/>
              <a:ext cx="80962" cy="7461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endParaRPr lang="en-US" sz="3200"/>
            </a:p>
          </p:txBody>
        </p:sp>
        <p:sp>
          <p:nvSpPr>
            <p:cNvPr id="32798" name="Freeform 90"/>
            <p:cNvSpPr>
              <a:spLocks/>
            </p:cNvSpPr>
            <p:nvPr/>
          </p:nvSpPr>
          <p:spPr bwMode="auto">
            <a:xfrm>
              <a:off x="5162550" y="5967413"/>
              <a:ext cx="107950" cy="114300"/>
            </a:xfrm>
            <a:custGeom>
              <a:avLst/>
              <a:gdLst>
                <a:gd name="T0" fmla="*/ 0 w 83"/>
                <a:gd name="T1" fmla="*/ 2147483647 h 95"/>
                <a:gd name="T2" fmla="*/ 2147483647 w 83"/>
                <a:gd name="T3" fmla="*/ 2147483647 h 95"/>
                <a:gd name="T4" fmla="*/ 2147483647 w 83"/>
                <a:gd name="T5" fmla="*/ 2147483647 h 95"/>
                <a:gd name="T6" fmla="*/ 2147483647 w 83"/>
                <a:gd name="T7" fmla="*/ 2147483647 h 95"/>
                <a:gd name="T8" fmla="*/ 2147483647 w 83"/>
                <a:gd name="T9" fmla="*/ 2147483647 h 95"/>
                <a:gd name="T10" fmla="*/ 2147483647 w 83"/>
                <a:gd name="T11" fmla="*/ 2147483647 h 95"/>
                <a:gd name="T12" fmla="*/ 2147483647 w 83"/>
                <a:gd name="T13" fmla="*/ 2147483647 h 95"/>
                <a:gd name="T14" fmla="*/ 2147483647 w 83"/>
                <a:gd name="T15" fmla="*/ 2147483647 h 95"/>
                <a:gd name="T16" fmla="*/ 2147483647 w 83"/>
                <a:gd name="T17" fmla="*/ 2147483647 h 95"/>
                <a:gd name="T18" fmla="*/ 2147483647 w 83"/>
                <a:gd name="T19" fmla="*/ 2147483647 h 95"/>
                <a:gd name="T20" fmla="*/ 2147483647 w 83"/>
                <a:gd name="T21" fmla="*/ 2147483647 h 95"/>
                <a:gd name="T22" fmla="*/ 2147483647 w 83"/>
                <a:gd name="T23" fmla="*/ 2147483647 h 95"/>
                <a:gd name="T24" fmla="*/ 2147483647 w 83"/>
                <a:gd name="T25" fmla="*/ 2147483647 h 95"/>
                <a:gd name="T26" fmla="*/ 2147483647 w 83"/>
                <a:gd name="T27" fmla="*/ 2147483647 h 95"/>
                <a:gd name="T28" fmla="*/ 2147483647 w 83"/>
                <a:gd name="T29" fmla="*/ 2147483647 h 95"/>
                <a:gd name="T30" fmla="*/ 2147483647 w 83"/>
                <a:gd name="T31" fmla="*/ 2147483647 h 95"/>
                <a:gd name="T32" fmla="*/ 2147483647 w 83"/>
                <a:gd name="T33" fmla="*/ 2147483647 h 95"/>
                <a:gd name="T34" fmla="*/ 2147483647 w 83"/>
                <a:gd name="T35" fmla="*/ 2147483647 h 95"/>
                <a:gd name="T36" fmla="*/ 2147483647 w 83"/>
                <a:gd name="T37" fmla="*/ 2147483647 h 95"/>
                <a:gd name="T38" fmla="*/ 2147483647 w 83"/>
                <a:gd name="T39" fmla="*/ 2147483647 h 95"/>
                <a:gd name="T40" fmla="*/ 2147483647 w 83"/>
                <a:gd name="T41" fmla="*/ 2147483647 h 95"/>
                <a:gd name="T42" fmla="*/ 2147483647 w 83"/>
                <a:gd name="T43" fmla="*/ 2147483647 h 95"/>
                <a:gd name="T44" fmla="*/ 2147483647 w 83"/>
                <a:gd name="T45" fmla="*/ 2147483647 h 95"/>
                <a:gd name="T46" fmla="*/ 2147483647 w 83"/>
                <a:gd name="T47" fmla="*/ 2147483647 h 95"/>
                <a:gd name="T48" fmla="*/ 2147483647 w 83"/>
                <a:gd name="T49" fmla="*/ 2147483647 h 95"/>
                <a:gd name="T50" fmla="*/ 2147483647 w 83"/>
                <a:gd name="T51" fmla="*/ 0 h 95"/>
                <a:gd name="T52" fmla="*/ 2147483647 w 83"/>
                <a:gd name="T53" fmla="*/ 0 h 95"/>
                <a:gd name="T54" fmla="*/ 2147483647 w 83"/>
                <a:gd name="T55" fmla="*/ 0 h 95"/>
                <a:gd name="T56" fmla="*/ 2147483647 w 83"/>
                <a:gd name="T57" fmla="*/ 0 h 95"/>
                <a:gd name="T58" fmla="*/ 2147483647 w 83"/>
                <a:gd name="T59" fmla="*/ 2147483647 h 95"/>
                <a:gd name="T60" fmla="*/ 2147483647 w 83"/>
                <a:gd name="T61" fmla="*/ 2147483647 h 95"/>
                <a:gd name="T62" fmla="*/ 2147483647 w 83"/>
                <a:gd name="T63" fmla="*/ 2147483647 h 95"/>
                <a:gd name="T64" fmla="*/ 2147483647 w 83"/>
                <a:gd name="T65" fmla="*/ 2147483647 h 95"/>
                <a:gd name="T66" fmla="*/ 2147483647 w 83"/>
                <a:gd name="T67" fmla="*/ 2147483647 h 95"/>
                <a:gd name="T68" fmla="*/ 2147483647 w 83"/>
                <a:gd name="T69" fmla="*/ 2147483647 h 95"/>
                <a:gd name="T70" fmla="*/ 2147483647 w 83"/>
                <a:gd name="T71" fmla="*/ 2147483647 h 95"/>
                <a:gd name="T72" fmla="*/ 2147483647 w 83"/>
                <a:gd name="T73" fmla="*/ 2147483647 h 95"/>
                <a:gd name="T74" fmla="*/ 2147483647 w 83"/>
                <a:gd name="T75" fmla="*/ 2147483647 h 95"/>
                <a:gd name="T76" fmla="*/ 2147483647 w 83"/>
                <a:gd name="T77" fmla="*/ 2147483647 h 95"/>
                <a:gd name="T78" fmla="*/ 2147483647 w 83"/>
                <a:gd name="T79" fmla="*/ 2147483647 h 95"/>
                <a:gd name="T80" fmla="*/ 2147483647 w 83"/>
                <a:gd name="T81" fmla="*/ 2147483647 h 95"/>
                <a:gd name="T82" fmla="*/ 2147483647 w 83"/>
                <a:gd name="T83" fmla="*/ 2147483647 h 95"/>
                <a:gd name="T84" fmla="*/ 2147483647 w 83"/>
                <a:gd name="T85" fmla="*/ 2147483647 h 95"/>
                <a:gd name="T86" fmla="*/ 2147483647 w 83"/>
                <a:gd name="T87" fmla="*/ 2147483647 h 95"/>
                <a:gd name="T88" fmla="*/ 0 w 83"/>
                <a:gd name="T89" fmla="*/ 2147483647 h 9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3"/>
                <a:gd name="T136" fmla="*/ 0 h 95"/>
                <a:gd name="T137" fmla="*/ 83 w 83"/>
                <a:gd name="T138" fmla="*/ 95 h 9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3" h="95">
                  <a:moveTo>
                    <a:pt x="0" y="61"/>
                  </a:moveTo>
                  <a:lnTo>
                    <a:pt x="11" y="61"/>
                  </a:lnTo>
                  <a:lnTo>
                    <a:pt x="16" y="61"/>
                  </a:lnTo>
                  <a:lnTo>
                    <a:pt x="22" y="61"/>
                  </a:lnTo>
                  <a:lnTo>
                    <a:pt x="28" y="61"/>
                  </a:lnTo>
                  <a:lnTo>
                    <a:pt x="28" y="67"/>
                  </a:lnTo>
                  <a:lnTo>
                    <a:pt x="33" y="67"/>
                  </a:lnTo>
                  <a:lnTo>
                    <a:pt x="33" y="83"/>
                  </a:lnTo>
                  <a:lnTo>
                    <a:pt x="28" y="83"/>
                  </a:lnTo>
                  <a:lnTo>
                    <a:pt x="28" y="95"/>
                  </a:lnTo>
                  <a:lnTo>
                    <a:pt x="50" y="83"/>
                  </a:lnTo>
                  <a:lnTo>
                    <a:pt x="61" y="78"/>
                  </a:lnTo>
                  <a:lnTo>
                    <a:pt x="67" y="72"/>
                  </a:lnTo>
                  <a:lnTo>
                    <a:pt x="67" y="67"/>
                  </a:lnTo>
                  <a:lnTo>
                    <a:pt x="72" y="67"/>
                  </a:lnTo>
                  <a:lnTo>
                    <a:pt x="72" y="56"/>
                  </a:lnTo>
                  <a:lnTo>
                    <a:pt x="72" y="39"/>
                  </a:lnTo>
                  <a:lnTo>
                    <a:pt x="78" y="39"/>
                  </a:lnTo>
                  <a:lnTo>
                    <a:pt x="78" y="33"/>
                  </a:lnTo>
                  <a:lnTo>
                    <a:pt x="83" y="33"/>
                  </a:lnTo>
                  <a:lnTo>
                    <a:pt x="83" y="28"/>
                  </a:lnTo>
                  <a:lnTo>
                    <a:pt x="72" y="28"/>
                  </a:lnTo>
                  <a:lnTo>
                    <a:pt x="72" y="22"/>
                  </a:lnTo>
                  <a:lnTo>
                    <a:pt x="78" y="22"/>
                  </a:lnTo>
                  <a:lnTo>
                    <a:pt x="61" y="11"/>
                  </a:lnTo>
                  <a:lnTo>
                    <a:pt x="44" y="0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39" y="0"/>
                  </a:lnTo>
                  <a:lnTo>
                    <a:pt x="39" y="5"/>
                  </a:lnTo>
                  <a:lnTo>
                    <a:pt x="28" y="5"/>
                  </a:lnTo>
                  <a:lnTo>
                    <a:pt x="28" y="28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28"/>
                  </a:lnTo>
                  <a:lnTo>
                    <a:pt x="5" y="33"/>
                  </a:lnTo>
                  <a:lnTo>
                    <a:pt x="5" y="39"/>
                  </a:lnTo>
                  <a:lnTo>
                    <a:pt x="5" y="44"/>
                  </a:lnTo>
                  <a:lnTo>
                    <a:pt x="5" y="50"/>
                  </a:lnTo>
                  <a:lnTo>
                    <a:pt x="5" y="56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AutoShape 95"/>
            <p:cNvSpPr>
              <a:spLocks noChangeArrowheads="1"/>
            </p:cNvSpPr>
            <p:nvPr/>
          </p:nvSpPr>
          <p:spPr bwMode="auto">
            <a:xfrm>
              <a:off x="4797425" y="3549650"/>
              <a:ext cx="176213" cy="17145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endParaRPr lang="en-US" sz="3200"/>
            </a:p>
          </p:txBody>
        </p:sp>
        <p:sp>
          <p:nvSpPr>
            <p:cNvPr id="32800" name="AutoShape 96"/>
            <p:cNvSpPr>
              <a:spLocks noChangeArrowheads="1"/>
            </p:cNvSpPr>
            <p:nvPr/>
          </p:nvSpPr>
          <p:spPr bwMode="auto">
            <a:xfrm>
              <a:off x="6030913" y="2976563"/>
              <a:ext cx="177800" cy="17145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endParaRPr lang="en-US" sz="3200"/>
            </a:p>
          </p:txBody>
        </p:sp>
        <p:sp>
          <p:nvSpPr>
            <p:cNvPr id="32801" name="AutoShape 97"/>
            <p:cNvSpPr>
              <a:spLocks noChangeArrowheads="1"/>
            </p:cNvSpPr>
            <p:nvPr/>
          </p:nvSpPr>
          <p:spPr bwMode="auto">
            <a:xfrm>
              <a:off x="5475288" y="3205163"/>
              <a:ext cx="177800" cy="17303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endParaRPr lang="en-US" sz="3200"/>
            </a:p>
          </p:txBody>
        </p:sp>
        <p:sp>
          <p:nvSpPr>
            <p:cNvPr id="32802" name="Freeform 148"/>
            <p:cNvSpPr>
              <a:spLocks/>
            </p:cNvSpPr>
            <p:nvPr/>
          </p:nvSpPr>
          <p:spPr bwMode="auto">
            <a:xfrm>
              <a:off x="4066161" y="2996119"/>
              <a:ext cx="2033081" cy="3112852"/>
            </a:xfrm>
            <a:custGeom>
              <a:avLst/>
              <a:gdLst>
                <a:gd name="T0" fmla="*/ 2147483647 w 1582"/>
                <a:gd name="T1" fmla="*/ 2147483647 h 2634"/>
                <a:gd name="T2" fmla="*/ 2147483647 w 1582"/>
                <a:gd name="T3" fmla="*/ 2147483647 h 2634"/>
                <a:gd name="T4" fmla="*/ 2147483647 w 1582"/>
                <a:gd name="T5" fmla="*/ 2147483647 h 2634"/>
                <a:gd name="T6" fmla="*/ 2147483647 w 1582"/>
                <a:gd name="T7" fmla="*/ 2147483647 h 2634"/>
                <a:gd name="T8" fmla="*/ 2147483647 w 1582"/>
                <a:gd name="T9" fmla="*/ 2147483647 h 2634"/>
                <a:gd name="T10" fmla="*/ 2147483647 w 1582"/>
                <a:gd name="T11" fmla="*/ 2147483647 h 2634"/>
                <a:gd name="T12" fmla="*/ 2147483647 w 1582"/>
                <a:gd name="T13" fmla="*/ 2147483647 h 2634"/>
                <a:gd name="T14" fmla="*/ 2147483647 w 1582"/>
                <a:gd name="T15" fmla="*/ 2147483647 h 2634"/>
                <a:gd name="T16" fmla="*/ 2147483647 w 1582"/>
                <a:gd name="T17" fmla="*/ 2147483647 h 2634"/>
                <a:gd name="T18" fmla="*/ 2147483647 w 1582"/>
                <a:gd name="T19" fmla="*/ 2147483647 h 2634"/>
                <a:gd name="T20" fmla="*/ 2147483647 w 1582"/>
                <a:gd name="T21" fmla="*/ 2147483647 h 2634"/>
                <a:gd name="T22" fmla="*/ 2147483647 w 1582"/>
                <a:gd name="T23" fmla="*/ 2147483647 h 2634"/>
                <a:gd name="T24" fmla="*/ 2147483647 w 1582"/>
                <a:gd name="T25" fmla="*/ 2147483647 h 2634"/>
                <a:gd name="T26" fmla="*/ 2147483647 w 1582"/>
                <a:gd name="T27" fmla="*/ 2147483647 h 2634"/>
                <a:gd name="T28" fmla="*/ 2147483647 w 1582"/>
                <a:gd name="T29" fmla="*/ 2147483647 h 2634"/>
                <a:gd name="T30" fmla="*/ 2147483647 w 1582"/>
                <a:gd name="T31" fmla="*/ 2147483647 h 2634"/>
                <a:gd name="T32" fmla="*/ 2147483647 w 1582"/>
                <a:gd name="T33" fmla="*/ 2147483647 h 2634"/>
                <a:gd name="T34" fmla="*/ 2147483647 w 1582"/>
                <a:gd name="T35" fmla="*/ 2147483647 h 2634"/>
                <a:gd name="T36" fmla="*/ 2147483647 w 1582"/>
                <a:gd name="T37" fmla="*/ 2147483647 h 2634"/>
                <a:gd name="T38" fmla="*/ 2147483647 w 1582"/>
                <a:gd name="T39" fmla="*/ 2147483647 h 2634"/>
                <a:gd name="T40" fmla="*/ 0 w 1582"/>
                <a:gd name="T41" fmla="*/ 2147483647 h 2634"/>
                <a:gd name="T42" fmla="*/ 2147483647 w 1582"/>
                <a:gd name="T43" fmla="*/ 2147483647 h 2634"/>
                <a:gd name="T44" fmla="*/ 2147483647 w 1582"/>
                <a:gd name="T45" fmla="*/ 2147483647 h 2634"/>
                <a:gd name="T46" fmla="*/ 2147483647 w 1582"/>
                <a:gd name="T47" fmla="*/ 2147483647 h 2634"/>
                <a:gd name="T48" fmla="*/ 2147483647 w 1582"/>
                <a:gd name="T49" fmla="*/ 2147483647 h 2634"/>
                <a:gd name="T50" fmla="*/ 2147483647 w 1582"/>
                <a:gd name="T51" fmla="*/ 2147483647 h 2634"/>
                <a:gd name="T52" fmla="*/ 2147483647 w 1582"/>
                <a:gd name="T53" fmla="*/ 2147483647 h 2634"/>
                <a:gd name="T54" fmla="*/ 2147483647 w 1582"/>
                <a:gd name="T55" fmla="*/ 2147483647 h 2634"/>
                <a:gd name="T56" fmla="*/ 2147483647 w 1582"/>
                <a:gd name="T57" fmla="*/ 2147483647 h 2634"/>
                <a:gd name="T58" fmla="*/ 2147483647 w 1582"/>
                <a:gd name="T59" fmla="*/ 2147483647 h 2634"/>
                <a:gd name="T60" fmla="*/ 2147483647 w 1582"/>
                <a:gd name="T61" fmla="*/ 2147483647 h 2634"/>
                <a:gd name="T62" fmla="*/ 2147483647 w 1582"/>
                <a:gd name="T63" fmla="*/ 2147483647 h 2634"/>
                <a:gd name="T64" fmla="*/ 2147483647 w 1582"/>
                <a:gd name="T65" fmla="*/ 2147483647 h 2634"/>
                <a:gd name="T66" fmla="*/ 2147483647 w 1582"/>
                <a:gd name="T67" fmla="*/ 2147483647 h 2634"/>
                <a:gd name="T68" fmla="*/ 2147483647 w 1582"/>
                <a:gd name="T69" fmla="*/ 2147483647 h 2634"/>
                <a:gd name="T70" fmla="*/ 2147483647 w 1582"/>
                <a:gd name="T71" fmla="*/ 2147483647 h 2634"/>
                <a:gd name="T72" fmla="*/ 2147483647 w 1582"/>
                <a:gd name="T73" fmla="*/ 2147483647 h 2634"/>
                <a:gd name="T74" fmla="*/ 2147483647 w 1582"/>
                <a:gd name="T75" fmla="*/ 2147483647 h 2634"/>
                <a:gd name="T76" fmla="*/ 2147483647 w 1582"/>
                <a:gd name="T77" fmla="*/ 2147483647 h 2634"/>
                <a:gd name="T78" fmla="*/ 2147483647 w 1582"/>
                <a:gd name="T79" fmla="*/ 2147483647 h 2634"/>
                <a:gd name="T80" fmla="*/ 2147483647 w 1582"/>
                <a:gd name="T81" fmla="*/ 0 h 26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2"/>
                <a:gd name="T124" fmla="*/ 0 h 2634"/>
                <a:gd name="T125" fmla="*/ 1582 w 1582"/>
                <a:gd name="T126" fmla="*/ 2634 h 26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2" h="2634">
                  <a:moveTo>
                    <a:pt x="973" y="2595"/>
                  </a:moveTo>
                  <a:lnTo>
                    <a:pt x="925" y="2616"/>
                  </a:lnTo>
                  <a:lnTo>
                    <a:pt x="871" y="2631"/>
                  </a:lnTo>
                  <a:lnTo>
                    <a:pt x="736" y="2634"/>
                  </a:lnTo>
                  <a:lnTo>
                    <a:pt x="631" y="2622"/>
                  </a:lnTo>
                  <a:lnTo>
                    <a:pt x="586" y="2580"/>
                  </a:lnTo>
                  <a:lnTo>
                    <a:pt x="514" y="2490"/>
                  </a:lnTo>
                  <a:lnTo>
                    <a:pt x="451" y="2382"/>
                  </a:lnTo>
                  <a:cubicBezTo>
                    <a:pt x="427" y="2349"/>
                    <a:pt x="393" y="2314"/>
                    <a:pt x="370" y="2289"/>
                  </a:cubicBezTo>
                  <a:cubicBezTo>
                    <a:pt x="347" y="2264"/>
                    <a:pt x="337" y="2262"/>
                    <a:pt x="316" y="2235"/>
                  </a:cubicBezTo>
                  <a:lnTo>
                    <a:pt x="242" y="2125"/>
                  </a:lnTo>
                  <a:lnTo>
                    <a:pt x="184" y="2057"/>
                  </a:lnTo>
                  <a:lnTo>
                    <a:pt x="156" y="2005"/>
                  </a:lnTo>
                  <a:lnTo>
                    <a:pt x="144" y="1949"/>
                  </a:lnTo>
                  <a:lnTo>
                    <a:pt x="96" y="1889"/>
                  </a:lnTo>
                  <a:lnTo>
                    <a:pt x="60" y="1845"/>
                  </a:lnTo>
                  <a:lnTo>
                    <a:pt x="28" y="1769"/>
                  </a:lnTo>
                  <a:lnTo>
                    <a:pt x="8" y="1693"/>
                  </a:lnTo>
                  <a:lnTo>
                    <a:pt x="8" y="1617"/>
                  </a:lnTo>
                  <a:lnTo>
                    <a:pt x="4" y="1545"/>
                  </a:lnTo>
                  <a:lnTo>
                    <a:pt x="0" y="1441"/>
                  </a:lnTo>
                  <a:lnTo>
                    <a:pt x="4" y="1321"/>
                  </a:lnTo>
                  <a:lnTo>
                    <a:pt x="20" y="1237"/>
                  </a:lnTo>
                  <a:lnTo>
                    <a:pt x="64" y="1137"/>
                  </a:lnTo>
                  <a:lnTo>
                    <a:pt x="112" y="1035"/>
                  </a:lnTo>
                  <a:lnTo>
                    <a:pt x="184" y="915"/>
                  </a:lnTo>
                  <a:lnTo>
                    <a:pt x="274" y="843"/>
                  </a:lnTo>
                  <a:lnTo>
                    <a:pt x="328" y="741"/>
                  </a:lnTo>
                  <a:lnTo>
                    <a:pt x="376" y="657"/>
                  </a:lnTo>
                  <a:lnTo>
                    <a:pt x="436" y="591"/>
                  </a:lnTo>
                  <a:lnTo>
                    <a:pt x="496" y="513"/>
                  </a:lnTo>
                  <a:lnTo>
                    <a:pt x="562" y="447"/>
                  </a:lnTo>
                  <a:lnTo>
                    <a:pt x="637" y="390"/>
                  </a:lnTo>
                  <a:lnTo>
                    <a:pt x="727" y="333"/>
                  </a:lnTo>
                  <a:lnTo>
                    <a:pt x="817" y="285"/>
                  </a:lnTo>
                  <a:lnTo>
                    <a:pt x="952" y="231"/>
                  </a:lnTo>
                  <a:lnTo>
                    <a:pt x="1146" y="171"/>
                  </a:lnTo>
                  <a:lnTo>
                    <a:pt x="1263" y="89"/>
                  </a:lnTo>
                  <a:lnTo>
                    <a:pt x="1350" y="45"/>
                  </a:lnTo>
                  <a:lnTo>
                    <a:pt x="1452" y="15"/>
                  </a:lnTo>
                  <a:lnTo>
                    <a:pt x="1582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803" name="Group 103"/>
            <p:cNvGrpSpPr>
              <a:grpSpLocks/>
            </p:cNvGrpSpPr>
            <p:nvPr/>
          </p:nvGrpSpPr>
          <p:grpSpPr bwMode="auto">
            <a:xfrm>
              <a:off x="4605340" y="3252787"/>
              <a:ext cx="1419223" cy="2700338"/>
              <a:chOff x="4605340" y="3252787"/>
              <a:chExt cx="1419223" cy="2700338"/>
            </a:xfrm>
          </p:grpSpPr>
          <p:cxnSp>
            <p:nvCxnSpPr>
              <p:cNvPr id="32805" name="Straight Connector 104"/>
              <p:cNvCxnSpPr>
                <a:cxnSpLocks noChangeShapeType="1"/>
              </p:cNvCxnSpPr>
              <p:nvPr/>
            </p:nvCxnSpPr>
            <p:spPr bwMode="auto">
              <a:xfrm rot="10800000" flipV="1">
                <a:off x="5572125" y="3252787"/>
                <a:ext cx="452438" cy="307939"/>
              </a:xfrm>
              <a:prstGeom prst="line">
                <a:avLst/>
              </a:prstGeom>
              <a:noFill/>
              <a:ln w="31750" cap="rnd" algn="ctr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32806" name="Straight Connector 105"/>
              <p:cNvCxnSpPr>
                <a:cxnSpLocks noChangeShapeType="1"/>
              </p:cNvCxnSpPr>
              <p:nvPr/>
            </p:nvCxnSpPr>
            <p:spPr bwMode="auto">
              <a:xfrm rot="10800000" flipV="1">
                <a:off x="5193370" y="3555965"/>
                <a:ext cx="386693" cy="284786"/>
              </a:xfrm>
              <a:prstGeom prst="line">
                <a:avLst/>
              </a:prstGeom>
              <a:noFill/>
              <a:ln w="31750" cap="rnd" algn="ctr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32807" name="Straight Connector 106"/>
              <p:cNvCxnSpPr>
                <a:cxnSpLocks noChangeShapeType="1"/>
              </p:cNvCxnSpPr>
              <p:nvPr/>
            </p:nvCxnSpPr>
            <p:spPr bwMode="auto">
              <a:xfrm rot="10800000" flipV="1">
                <a:off x="4844041" y="3845513"/>
                <a:ext cx="341390" cy="198268"/>
              </a:xfrm>
              <a:prstGeom prst="line">
                <a:avLst/>
              </a:prstGeom>
              <a:noFill/>
              <a:ln w="31750" cap="rnd" algn="ctr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32808" name="Straight Connector 107"/>
              <p:cNvCxnSpPr>
                <a:cxnSpLocks noChangeShapeType="1"/>
              </p:cNvCxnSpPr>
              <p:nvPr/>
            </p:nvCxnSpPr>
            <p:spPr bwMode="auto">
              <a:xfrm rot="10800000" flipV="1">
                <a:off x="4684452" y="4045735"/>
                <a:ext cx="159588" cy="123812"/>
              </a:xfrm>
              <a:prstGeom prst="line">
                <a:avLst/>
              </a:prstGeom>
              <a:noFill/>
              <a:ln w="31750" cap="rnd" algn="ctr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32809" name="Straight Connector 108"/>
              <p:cNvCxnSpPr>
                <a:cxnSpLocks noChangeShapeType="1"/>
              </p:cNvCxnSpPr>
              <p:nvPr/>
            </p:nvCxnSpPr>
            <p:spPr bwMode="auto">
              <a:xfrm rot="5400000">
                <a:off x="4515775" y="4279036"/>
                <a:ext cx="278168" cy="59186"/>
              </a:xfrm>
              <a:prstGeom prst="line">
                <a:avLst/>
              </a:prstGeom>
              <a:noFill/>
              <a:ln w="31750" cap="rnd" algn="ctr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32810" name="Straight Connector 109"/>
              <p:cNvCxnSpPr>
                <a:cxnSpLocks noChangeShapeType="1"/>
              </p:cNvCxnSpPr>
              <p:nvPr/>
            </p:nvCxnSpPr>
            <p:spPr bwMode="auto">
              <a:xfrm rot="5400000">
                <a:off x="4481113" y="4555666"/>
                <a:ext cx="268381" cy="19927"/>
              </a:xfrm>
              <a:prstGeom prst="line">
                <a:avLst/>
              </a:prstGeom>
              <a:noFill/>
              <a:ln w="31750" cap="rnd" algn="ctr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32811" name="Straight Connector 110"/>
              <p:cNvCxnSpPr>
                <a:cxnSpLocks noChangeShapeType="1"/>
              </p:cNvCxnSpPr>
              <p:nvPr/>
            </p:nvCxnSpPr>
            <p:spPr bwMode="auto">
              <a:xfrm rot="16200000" flipV="1">
                <a:off x="4683000" y="5466056"/>
                <a:ext cx="601495" cy="372644"/>
              </a:xfrm>
              <a:prstGeom prst="line">
                <a:avLst/>
              </a:prstGeom>
              <a:noFill/>
              <a:ln w="31750" cap="rnd" algn="ctr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32812" name="Straight Connector 111"/>
              <p:cNvCxnSpPr>
                <a:cxnSpLocks noChangeShapeType="1"/>
              </p:cNvCxnSpPr>
              <p:nvPr/>
            </p:nvCxnSpPr>
            <p:spPr bwMode="auto">
              <a:xfrm rot="16200000" flipH="1">
                <a:off x="4497172" y="4812748"/>
                <a:ext cx="341288" cy="115432"/>
              </a:xfrm>
              <a:prstGeom prst="line">
                <a:avLst/>
              </a:prstGeom>
              <a:noFill/>
              <a:ln w="31750" cap="rnd" algn="ctr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32813" name="Straight Connector 112"/>
              <p:cNvCxnSpPr>
                <a:cxnSpLocks noChangeShapeType="1"/>
              </p:cNvCxnSpPr>
              <p:nvPr/>
            </p:nvCxnSpPr>
            <p:spPr bwMode="auto">
              <a:xfrm rot="16200000" flipV="1">
                <a:off x="4578719" y="5132925"/>
                <a:ext cx="350100" cy="87312"/>
              </a:xfrm>
              <a:prstGeom prst="line">
                <a:avLst/>
              </a:prstGeom>
              <a:noFill/>
              <a:ln w="31750" cap="rnd" algn="ctr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  <p:sp>
          <p:nvSpPr>
            <p:cNvPr id="32804" name="Text Box 2"/>
            <p:cNvSpPr txBox="1">
              <a:spLocks noChangeArrowheads="1"/>
            </p:cNvSpPr>
            <p:nvPr/>
          </p:nvSpPr>
          <p:spPr bwMode="auto">
            <a:xfrm>
              <a:off x="4510412" y="6007597"/>
              <a:ext cx="2020889" cy="5370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hangingPunct="0"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  <a:latin typeface="Times New Roman" pitchFamily="18" charset="0"/>
                </a:rPr>
                <a:t>Winnipeg</a:t>
              </a:r>
            </a:p>
          </p:txBody>
        </p:sp>
      </p:grpSp>
      <p:pic>
        <p:nvPicPr>
          <p:cNvPr id="3150" name="Picture 18" descr="Hydro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4725" y="3498278"/>
            <a:ext cx="10937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91"/>
          <p:cNvSpPr txBox="1">
            <a:spLocks noChangeArrowheads="1"/>
          </p:cNvSpPr>
          <p:nvPr/>
        </p:nvSpPr>
        <p:spPr bwMode="auto">
          <a:xfrm>
            <a:off x="3429000" y="249773"/>
            <a:ext cx="5530850" cy="52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>
              <a:lnSpc>
                <a:spcPct val="85000"/>
              </a:lnSpc>
            </a:pPr>
            <a:r>
              <a:rPr lang="en-US" sz="3600" b="1" dirty="0" smtClean="0">
                <a:latin typeface="+mj-lt"/>
              </a:rPr>
              <a:t>Creative/Regional Solutions</a:t>
            </a:r>
            <a:endParaRPr lang="en-US" sz="3600" b="1" dirty="0">
              <a:latin typeface="+mj-lt"/>
            </a:endParaRPr>
          </a:p>
        </p:txBody>
      </p:sp>
      <p:pic>
        <p:nvPicPr>
          <p:cNvPr id="3231" name="Picture 117" descr="C:\Users\adcormie\AppData\Local\Microsoft\Windows\Temporary Internet Files\Content.IE5\P79E6ZXJ\MC90010496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1525" y="1258315"/>
            <a:ext cx="10636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2" name="TextBox 126"/>
          <p:cNvSpPr txBox="1">
            <a:spLocks noChangeArrowheads="1"/>
          </p:cNvSpPr>
          <p:nvPr/>
        </p:nvSpPr>
        <p:spPr bwMode="auto">
          <a:xfrm>
            <a:off x="6791325" y="1429765"/>
            <a:ext cx="1133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b="1" dirty="0"/>
              <a:t>Manitoba</a:t>
            </a:r>
          </a:p>
          <a:p>
            <a:pPr algn="ctr" defTabSz="914400"/>
            <a:r>
              <a:rPr lang="en-US" b="1" dirty="0"/>
              <a:t>Hydro</a:t>
            </a:r>
          </a:p>
        </p:txBody>
      </p:sp>
      <p:sp>
        <p:nvSpPr>
          <p:cNvPr id="3233" name="TextBox 127"/>
          <p:cNvSpPr txBox="1">
            <a:spLocks noChangeArrowheads="1"/>
          </p:cNvSpPr>
          <p:nvPr/>
        </p:nvSpPr>
        <p:spPr bwMode="auto">
          <a:xfrm>
            <a:off x="5381625" y="4973065"/>
            <a:ext cx="1362075" cy="261938"/>
          </a:xfrm>
          <a:prstGeom prst="rect">
            <a:avLst/>
          </a:prstGeom>
          <a:solidFill>
            <a:srgbClr val="F4E88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1100"/>
              <a:t>Minnesota Power</a:t>
            </a:r>
          </a:p>
        </p:txBody>
      </p:sp>
      <p:sp>
        <p:nvSpPr>
          <p:cNvPr id="7" name="Rounded Rectangle 6"/>
          <p:cNvSpPr/>
          <p:nvPr/>
        </p:nvSpPr>
        <p:spPr>
          <a:xfrm rot="332003">
            <a:off x="4009352" y="4439665"/>
            <a:ext cx="13445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09536" y="4744465"/>
            <a:ext cx="9155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898756" y="4417709"/>
            <a:ext cx="54244" cy="348712"/>
          </a:xfrm>
          <a:custGeom>
            <a:avLst/>
            <a:gdLst>
              <a:gd name="connsiteX0" fmla="*/ 0 w 54244"/>
              <a:gd name="connsiteY0" fmla="*/ 0 h 348712"/>
              <a:gd name="connsiteX1" fmla="*/ 7749 w 54244"/>
              <a:gd name="connsiteY1" fmla="*/ 38746 h 348712"/>
              <a:gd name="connsiteX2" fmla="*/ 23247 w 54244"/>
              <a:gd name="connsiteY2" fmla="*/ 116237 h 348712"/>
              <a:gd name="connsiteX3" fmla="*/ 54244 w 54244"/>
              <a:gd name="connsiteY3" fmla="*/ 154983 h 348712"/>
              <a:gd name="connsiteX4" fmla="*/ 30996 w 54244"/>
              <a:gd name="connsiteY4" fmla="*/ 255722 h 348712"/>
              <a:gd name="connsiteX5" fmla="*/ 23247 w 54244"/>
              <a:gd name="connsiteY5" fmla="*/ 278969 h 348712"/>
              <a:gd name="connsiteX6" fmla="*/ 30996 w 54244"/>
              <a:gd name="connsiteY6" fmla="*/ 348712 h 34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44" h="348712">
                <a:moveTo>
                  <a:pt x="0" y="0"/>
                </a:moveTo>
                <a:cubicBezTo>
                  <a:pt x="2583" y="12915"/>
                  <a:pt x="5584" y="25754"/>
                  <a:pt x="7749" y="38746"/>
                </a:cubicBezTo>
                <a:cubicBezTo>
                  <a:pt x="11319" y="60165"/>
                  <a:pt x="12108" y="93958"/>
                  <a:pt x="23247" y="116237"/>
                </a:cubicBezTo>
                <a:cubicBezTo>
                  <a:pt x="33024" y="135791"/>
                  <a:pt x="39826" y="140566"/>
                  <a:pt x="54244" y="154983"/>
                </a:cubicBezTo>
                <a:cubicBezTo>
                  <a:pt x="48097" y="185713"/>
                  <a:pt x="40339" y="227692"/>
                  <a:pt x="30996" y="255722"/>
                </a:cubicBezTo>
                <a:lnTo>
                  <a:pt x="23247" y="278969"/>
                </a:lnTo>
                <a:lnTo>
                  <a:pt x="30996" y="348712"/>
                </a:lnTo>
              </a:path>
            </a:pathLst>
          </a:custGeom>
          <a:noFill/>
          <a:ln>
            <a:solidFill>
              <a:srgbClr val="BC5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577084" y="3844353"/>
            <a:ext cx="301429" cy="24659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30" y="1359273"/>
            <a:ext cx="1089611" cy="421316"/>
          </a:xfrm>
          <a:prstGeom prst="rect">
            <a:avLst/>
          </a:prstGeom>
        </p:spPr>
      </p:pic>
      <p:sp>
        <p:nvSpPr>
          <p:cNvPr id="97" name="Rounded Rectangular Callout 96"/>
          <p:cNvSpPr/>
          <p:nvPr/>
        </p:nvSpPr>
        <p:spPr>
          <a:xfrm>
            <a:off x="1524000" y="6103150"/>
            <a:ext cx="1791400" cy="342900"/>
          </a:xfrm>
          <a:prstGeom prst="wedgeRoundRectCallout">
            <a:avLst>
              <a:gd name="adj1" fmla="val 33574"/>
              <a:gd name="adj2" fmla="val -378035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500MW MP Bison Wind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1" name="Notched Right Arrow 20"/>
          <p:cNvSpPr/>
          <p:nvPr/>
        </p:nvSpPr>
        <p:spPr>
          <a:xfrm rot="5593068">
            <a:off x="4392962" y="1927103"/>
            <a:ext cx="426402" cy="124224"/>
          </a:xfrm>
          <a:prstGeom prst="notchedRight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52400"/>
            <a:ext cx="33083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60902" y="3300443"/>
            <a:ext cx="1828800" cy="186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636806" y="3285856"/>
            <a:ext cx="2332443" cy="153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400" y="1143000"/>
            <a:ext cx="312419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024" indent="-192024"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b="1" dirty="0" smtClean="0"/>
              <a:t>High volume, reasonable cost renewables secured</a:t>
            </a:r>
          </a:p>
          <a:p>
            <a:pPr marL="192024" indent="-192024">
              <a:buClr>
                <a:srgbClr val="0070C0"/>
              </a:buClr>
              <a:buSzPct val="120000"/>
              <a:buFont typeface="Arial" pitchFamily="34" charset="0"/>
              <a:buChar char="•"/>
            </a:pPr>
            <a:endParaRPr lang="en-US" sz="800" b="1" dirty="0" smtClean="0"/>
          </a:p>
          <a:p>
            <a:pPr marL="192024" indent="-192024"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b="1" dirty="0" smtClean="0"/>
              <a:t>Wind to hydro storage enabled</a:t>
            </a:r>
          </a:p>
          <a:p>
            <a:pPr marL="192024" indent="-192024">
              <a:buClr>
                <a:srgbClr val="0070C0"/>
              </a:buClr>
              <a:buSzPct val="120000"/>
              <a:buFont typeface="Arial" pitchFamily="34" charset="0"/>
              <a:buChar char="•"/>
            </a:pPr>
            <a:endParaRPr lang="en-US" sz="800" b="1" dirty="0"/>
          </a:p>
          <a:p>
            <a:pPr marL="192024" indent="-192024"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b="1" dirty="0" smtClean="0"/>
              <a:t>Regional reliability and energy markets enhanced through added transmission</a:t>
            </a:r>
            <a:endParaRPr lang="en-US" b="1" dirty="0"/>
          </a:p>
        </p:txBody>
      </p:sp>
      <p:sp>
        <p:nvSpPr>
          <p:cNvPr id="95" name="Rounded Rectangular Callout 94"/>
          <p:cNvSpPr/>
          <p:nvPr/>
        </p:nvSpPr>
        <p:spPr>
          <a:xfrm>
            <a:off x="6471834" y="2699498"/>
            <a:ext cx="2105025" cy="342900"/>
          </a:xfrm>
          <a:prstGeom prst="wedgeRoundRectCallout">
            <a:avLst>
              <a:gd name="adj1" fmla="val -45941"/>
              <a:gd name="adj2" fmla="val -210803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250MW </a:t>
            </a:r>
            <a:r>
              <a:rPr lang="en-US" sz="1100" b="1" smtClean="0">
                <a:solidFill>
                  <a:schemeClr val="bg1"/>
                </a:solidFill>
              </a:rPr>
              <a:t>MP Purchase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225425" y="767355"/>
            <a:ext cx="873442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Slide Number Placeholder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CB2AAF-1E71-4C87-A953-A9DE0F6364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9" name="Picture 98" descr="C:\Users\tpatterson\AppData\Local\Microsoft\Windows\Temporary Internet Files\Content.Outlook\C7KYI4YV\MP_300 + ALLETE_FINAL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172200"/>
            <a:ext cx="914400" cy="424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325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495800"/>
            <a:ext cx="8458200" cy="154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180975">
              <a:lnSpc>
                <a:spcPts val="1900"/>
              </a:lnSpc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b="1" dirty="0" smtClean="0"/>
              <a:t>“Excess” </a:t>
            </a:r>
            <a:r>
              <a:rPr lang="en-US" b="1" dirty="0"/>
              <a:t>w</a:t>
            </a:r>
            <a:r>
              <a:rPr lang="en-US" b="1" dirty="0" smtClean="0"/>
              <a:t>ind energy from MP Bison system in North Dakota able to be stored in MH’s system.</a:t>
            </a:r>
          </a:p>
          <a:p>
            <a:pPr marL="233363" indent="-180975">
              <a:buClr>
                <a:srgbClr val="0070C0"/>
              </a:buClr>
              <a:buSzPct val="120000"/>
              <a:buFont typeface="Arial" pitchFamily="34" charset="0"/>
              <a:buChar char="•"/>
            </a:pPr>
            <a:endParaRPr lang="en-US" sz="500" b="1" dirty="0" smtClean="0"/>
          </a:p>
          <a:p>
            <a:pPr marL="233363" indent="-180975"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b="1" dirty="0" smtClean="0"/>
              <a:t>GNTL facilitates “storage of wind energy.” </a:t>
            </a:r>
          </a:p>
          <a:p>
            <a:pPr marL="233363" indent="-180975">
              <a:buClr>
                <a:srgbClr val="0070C0"/>
              </a:buClr>
              <a:buSzPct val="120000"/>
              <a:buFont typeface="Arial" pitchFamily="34" charset="0"/>
              <a:buChar char="•"/>
            </a:pPr>
            <a:endParaRPr lang="en-US" sz="800" b="1" dirty="0"/>
          </a:p>
          <a:p>
            <a:pPr marL="233363" indent="-180975">
              <a:lnSpc>
                <a:spcPts val="1900"/>
              </a:lnSpc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b="1" dirty="0" smtClean="0"/>
              <a:t>MH and MP systems operate independently; i.e., typically dollars not </a:t>
            </a:r>
            <a:r>
              <a:rPr lang="en-US" b="1" dirty="0" err="1" smtClean="0"/>
              <a:t>MWhs</a:t>
            </a:r>
            <a:r>
              <a:rPr lang="en-US" b="1" dirty="0" smtClean="0"/>
              <a:t> exchanged.</a:t>
            </a:r>
            <a:endParaRPr lang="en-US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2AAF-1E71-4C87-A953-A9DE0F6364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77514" y="-1138949"/>
            <a:ext cx="3603536" cy="7862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5938"/>
            <a:ext cx="33083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35569" y="165277"/>
            <a:ext cx="4387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Wind / Hydro Synergy</a:t>
            </a:r>
            <a:endParaRPr lang="en-US" sz="3600" b="1" dirty="0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5425" y="767355"/>
            <a:ext cx="8461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:\Users\tpatterson\AppData\Local\Microsoft\Windows\Temporary Internet Files\Content.Outlook\C7KYI4YV\MP_300 + ALLETE_FINAL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172200"/>
            <a:ext cx="914400" cy="42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tpatterson\AppData\Local\Microsoft\Windows\Temporary Internet Files\Content.Outlook\C7KYI4YV\GreatNorthern_FINAL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96000"/>
            <a:ext cx="1371600" cy="547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886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78060"/>
              </p:ext>
            </p:extLst>
          </p:nvPr>
        </p:nvGraphicFramePr>
        <p:xfrm>
          <a:off x="2969" y="1123950"/>
          <a:ext cx="8553450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F3965-5930-47DC-A470-FB81717249A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4" y="21336"/>
            <a:ext cx="8537575" cy="1198563"/>
          </a:xfrm>
        </p:spPr>
        <p:txBody>
          <a:bodyPr>
            <a:normAutofit/>
          </a:bodyPr>
          <a:lstStyle/>
          <a:p>
            <a:pPr marL="3429000" algn="l" eaLnBrk="1" hangingPunct="1"/>
            <a:r>
              <a:rPr lang="en-US" altLang="en-US" sz="3600" b="1" dirty="0" smtClean="0">
                <a:latin typeface="Calibri" pitchFamily="34" charset="0"/>
                <a:ea typeface="+mn-ea"/>
                <a:cs typeface="+mn-cs"/>
              </a:rPr>
              <a:t>Delivering </a:t>
            </a:r>
            <a:r>
              <a:rPr lang="en-US" altLang="en-US" sz="3600" b="1" dirty="0">
                <a:latin typeface="Calibri" pitchFamily="34" charset="0"/>
                <a:ea typeface="+mn-ea"/>
                <a:cs typeface="+mn-cs"/>
              </a:rPr>
              <a:t>Energy Savings</a:t>
            </a:r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 flipH="1" flipV="1">
            <a:off x="4114800" y="3200400"/>
            <a:ext cx="24624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7086600" y="1792069"/>
            <a:ext cx="19812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dirty="0"/>
              <a:t>MN Conservation Goal of 1.5%</a:t>
            </a:r>
          </a:p>
        </p:txBody>
      </p:sp>
      <p:sp>
        <p:nvSpPr>
          <p:cNvPr id="3081" name="Line 8"/>
          <p:cNvSpPr>
            <a:spLocks noChangeShapeType="1"/>
          </p:cNvSpPr>
          <p:nvPr/>
        </p:nvSpPr>
        <p:spPr bwMode="auto">
          <a:xfrm flipH="1">
            <a:off x="7086600" y="2432462"/>
            <a:ext cx="609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Oval 9"/>
          <p:cNvSpPr>
            <a:spLocks noChangeArrowheads="1"/>
          </p:cNvSpPr>
          <p:nvPr/>
        </p:nvSpPr>
        <p:spPr bwMode="auto">
          <a:xfrm>
            <a:off x="3810000" y="1860388"/>
            <a:ext cx="2843450" cy="1334074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990600" y="1066800"/>
            <a:ext cx="2895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MP Conservation Results Exceed Goal!</a:t>
            </a:r>
          </a:p>
        </p:txBody>
      </p:sp>
      <p:sp>
        <p:nvSpPr>
          <p:cNvPr id="3084" name="Line 11"/>
          <p:cNvSpPr>
            <a:spLocks noChangeShapeType="1"/>
          </p:cNvSpPr>
          <p:nvPr/>
        </p:nvSpPr>
        <p:spPr bwMode="auto">
          <a:xfrm>
            <a:off x="3886200" y="16002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12" descr="It begins with you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867400"/>
            <a:ext cx="233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tpatterson\AppData\Local\Microsoft\Windows\Temporary Internet Files\Content.Outlook\C7KYI4YV\MP_300 + ALLETE_FINAL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172200"/>
            <a:ext cx="914400" cy="424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/>
          <p:cNvCxnSpPr/>
          <p:nvPr/>
        </p:nvCxnSpPr>
        <p:spPr>
          <a:xfrm>
            <a:off x="225425" y="914400"/>
            <a:ext cx="8461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65666"/>
            <a:ext cx="33083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507</Words>
  <Application>Microsoft Office PowerPoint</Application>
  <PresentationFormat>On-screen Show (4:3)</PresentationFormat>
  <Paragraphs>116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EnergyForward Fleet Transition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Delivering Energy Savings</vt:lpstr>
      <vt:lpstr>Proposed EPA Carbon Rule Issues</vt:lpstr>
      <vt:lpstr>PowerPoint Presentation</vt:lpstr>
    </vt:vector>
  </TitlesOfParts>
  <Company>Allete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EnergyForward Fleet Transition</dc:title>
  <dc:creator>Bernie Nelson (MP)</dc:creator>
  <cp:lastModifiedBy>Mary Ann Meteraud (ALLETE)</cp:lastModifiedBy>
  <cp:revision>37</cp:revision>
  <cp:lastPrinted>2014-06-10T18:37:19Z</cp:lastPrinted>
  <dcterms:created xsi:type="dcterms:W3CDTF">2014-06-02T20:46:18Z</dcterms:created>
  <dcterms:modified xsi:type="dcterms:W3CDTF">2014-07-17T13:45:38Z</dcterms:modified>
</cp:coreProperties>
</file>